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3" r:id="rId6"/>
    <p:sldId id="260" r:id="rId7"/>
    <p:sldId id="264" r:id="rId8"/>
    <p:sldId id="261" r:id="rId9"/>
    <p:sldId id="265" r:id="rId10"/>
    <p:sldId id="266" r:id="rId11"/>
    <p:sldId id="267" r:id="rId12"/>
    <p:sldId id="262"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5801"/>
  </p:normalViewPr>
  <p:slideViewPr>
    <p:cSldViewPr snapToGrid="0" snapToObjects="1">
      <p:cViewPr varScale="1">
        <p:scale>
          <a:sx n="110" d="100"/>
          <a:sy n="110"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9/11/20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6F14-AA34-3245-896A-0D6A0988E199}"/>
              </a:ext>
            </a:extLst>
          </p:cNvPr>
          <p:cNvSpPr>
            <a:spLocks noGrp="1"/>
          </p:cNvSpPr>
          <p:nvPr>
            <p:ph type="ctrTitle"/>
          </p:nvPr>
        </p:nvSpPr>
        <p:spPr/>
        <p:txBody>
          <a:bodyPr/>
          <a:lstStyle/>
          <a:p>
            <a:r>
              <a:rPr lang="en-US" dirty="0"/>
              <a:t>WOMEN SUPPORT GROUP</a:t>
            </a:r>
          </a:p>
        </p:txBody>
      </p:sp>
      <p:sp>
        <p:nvSpPr>
          <p:cNvPr id="3" name="Subtitle 2">
            <a:extLst>
              <a:ext uri="{FF2B5EF4-FFF2-40B4-BE49-F238E27FC236}">
                <a16:creationId xmlns:a16="http://schemas.microsoft.com/office/drawing/2014/main" id="{3D49895A-E31E-B048-8177-E00F421965F3}"/>
              </a:ext>
            </a:extLst>
          </p:cNvPr>
          <p:cNvSpPr>
            <a:spLocks noGrp="1"/>
          </p:cNvSpPr>
          <p:nvPr>
            <p:ph type="subTitle" idx="1"/>
          </p:nvPr>
        </p:nvSpPr>
        <p:spPr/>
        <p:txBody>
          <a:bodyPr/>
          <a:lstStyle/>
          <a:p>
            <a:r>
              <a:rPr lang="en-US" dirty="0"/>
              <a:t>For all who are trying to conceive </a:t>
            </a:r>
          </a:p>
        </p:txBody>
      </p:sp>
      <p:pic>
        <p:nvPicPr>
          <p:cNvPr id="5" name="Picture 4" descr="A close up of a logo&#10;&#10;Description automatically generated">
            <a:extLst>
              <a:ext uri="{FF2B5EF4-FFF2-40B4-BE49-F238E27FC236}">
                <a16:creationId xmlns:a16="http://schemas.microsoft.com/office/drawing/2014/main" id="{B8A866EF-9461-F348-A2EE-08D2FACAD973}"/>
              </a:ext>
            </a:extLst>
          </p:cNvPr>
          <p:cNvPicPr>
            <a:picLocks noChangeAspect="1"/>
          </p:cNvPicPr>
          <p:nvPr/>
        </p:nvPicPr>
        <p:blipFill rotWithShape="1">
          <a:blip r:embed="rId2"/>
          <a:srcRect l="-7316" t="3056" r="7724" b="1543"/>
          <a:stretch/>
        </p:blipFill>
        <p:spPr>
          <a:xfrm rot="16200000">
            <a:off x="5005730" y="-2143367"/>
            <a:ext cx="3755925" cy="8560383"/>
          </a:xfrm>
          <a:prstGeom prst="rect">
            <a:avLst/>
          </a:prstGeom>
          <a:effectLst>
            <a:softEdge rad="203200"/>
          </a:effectLst>
        </p:spPr>
      </p:pic>
      <p:sp>
        <p:nvSpPr>
          <p:cNvPr id="6" name="TextBox 5">
            <a:extLst>
              <a:ext uri="{FF2B5EF4-FFF2-40B4-BE49-F238E27FC236}">
                <a16:creationId xmlns:a16="http://schemas.microsoft.com/office/drawing/2014/main" id="{62F9579F-DF40-6F4C-956E-E1BB47B13E02}"/>
              </a:ext>
            </a:extLst>
          </p:cNvPr>
          <p:cNvSpPr txBox="1"/>
          <p:nvPr/>
        </p:nvSpPr>
        <p:spPr>
          <a:xfrm>
            <a:off x="2732089" y="1136550"/>
            <a:ext cx="5161382" cy="2000548"/>
          </a:xfrm>
          <a:prstGeom prst="rect">
            <a:avLst/>
          </a:prstGeom>
          <a:noFill/>
        </p:spPr>
        <p:txBody>
          <a:bodyPr wrap="square" rtlCol="0">
            <a:spAutoFit/>
          </a:bodyPr>
          <a:lstStyle/>
          <a:p>
            <a:pPr algn="ctr"/>
            <a:r>
              <a:rPr lang="en-US" sz="3600" i="1" dirty="0">
                <a:solidFill>
                  <a:schemeClr val="bg1">
                    <a:lumMod val="65000"/>
                  </a:schemeClr>
                </a:solidFill>
                <a:latin typeface="Goudy Old Style" panose="02020502050305020303" pitchFamily="18" charset="77"/>
                <a:cs typeface="Kunstler Script" panose="020F0502020204030204" pitchFamily="34" charset="0"/>
              </a:rPr>
              <a:t>Life is tough, my darling,</a:t>
            </a:r>
          </a:p>
          <a:p>
            <a:pPr algn="ctr"/>
            <a:r>
              <a:rPr lang="en-US" sz="3600" i="1" dirty="0">
                <a:solidFill>
                  <a:schemeClr val="bg1">
                    <a:lumMod val="65000"/>
                  </a:schemeClr>
                </a:solidFill>
                <a:latin typeface="Goudy Old Style" panose="02020502050305020303" pitchFamily="18" charset="77"/>
                <a:cs typeface="Kunstler Script" panose="020F0502020204030204" pitchFamily="34" charset="0"/>
              </a:rPr>
              <a:t>But so are you.</a:t>
            </a:r>
          </a:p>
          <a:p>
            <a:pPr algn="ctr"/>
            <a:endParaRPr lang="en-US" sz="3600" i="1" dirty="0">
              <a:solidFill>
                <a:schemeClr val="bg1">
                  <a:lumMod val="50000"/>
                </a:schemeClr>
              </a:solidFill>
              <a:latin typeface="Goudy Old Style" panose="02020502050305020303" pitchFamily="18" charset="77"/>
              <a:cs typeface="Kunstler Script" panose="020F0502020204030204" pitchFamily="34" charset="0"/>
            </a:endParaRPr>
          </a:p>
          <a:p>
            <a:pPr algn="ctr"/>
            <a:r>
              <a:rPr lang="en-US" sz="1600" i="1" dirty="0">
                <a:solidFill>
                  <a:schemeClr val="bg1">
                    <a:lumMod val="65000"/>
                  </a:schemeClr>
                </a:solidFill>
                <a:latin typeface="Goudy Old Style" panose="02020502050305020303" pitchFamily="18" charset="77"/>
                <a:cs typeface="Kunstler Script" panose="020F0502020204030204" pitchFamily="34" charset="0"/>
              </a:rPr>
              <a:t>- Stephanie Bennett-Henry</a:t>
            </a:r>
          </a:p>
        </p:txBody>
      </p:sp>
      <p:sp>
        <p:nvSpPr>
          <p:cNvPr id="7" name="TextBox 6">
            <a:extLst>
              <a:ext uri="{FF2B5EF4-FFF2-40B4-BE49-F238E27FC236}">
                <a16:creationId xmlns:a16="http://schemas.microsoft.com/office/drawing/2014/main" id="{538FD778-C696-834E-B31D-D7FAEAD580BC}"/>
              </a:ext>
            </a:extLst>
          </p:cNvPr>
          <p:cNvSpPr txBox="1"/>
          <p:nvPr/>
        </p:nvSpPr>
        <p:spPr>
          <a:xfrm>
            <a:off x="9695435" y="6155431"/>
            <a:ext cx="2430474" cy="646331"/>
          </a:xfrm>
          <a:prstGeom prst="rect">
            <a:avLst/>
          </a:prstGeom>
          <a:noFill/>
        </p:spPr>
        <p:txBody>
          <a:bodyPr wrap="none" rtlCol="0">
            <a:spAutoFit/>
          </a:bodyPr>
          <a:lstStyle/>
          <a:p>
            <a:r>
              <a:rPr lang="en-US" dirty="0">
                <a:solidFill>
                  <a:schemeClr val="bg1">
                    <a:lumMod val="65000"/>
                  </a:schemeClr>
                </a:solidFill>
              </a:rPr>
              <a:t>DSI16 – Project 3 </a:t>
            </a:r>
          </a:p>
          <a:p>
            <a:r>
              <a:rPr lang="en-US" dirty="0">
                <a:solidFill>
                  <a:schemeClr val="bg1">
                    <a:lumMod val="65000"/>
                  </a:schemeClr>
                </a:solidFill>
              </a:rPr>
              <a:t>By Cheyanne Wong</a:t>
            </a:r>
          </a:p>
        </p:txBody>
      </p:sp>
    </p:spTree>
    <p:extLst>
      <p:ext uri="{BB962C8B-B14F-4D97-AF65-F5344CB8AC3E}">
        <p14:creationId xmlns:p14="http://schemas.microsoft.com/office/powerpoint/2010/main" val="19668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B837-3A0E-6441-BAFA-FA0650E36252}"/>
              </a:ext>
            </a:extLst>
          </p:cNvPr>
          <p:cNvSpPr>
            <a:spLocks noGrp="1"/>
          </p:cNvSpPr>
          <p:nvPr>
            <p:ph type="title"/>
          </p:nvPr>
        </p:nvSpPr>
        <p:spPr/>
        <p:txBody>
          <a:bodyPr/>
          <a:lstStyle/>
          <a:p>
            <a:r>
              <a:rPr lang="en-US" dirty="0"/>
              <a:t>4. Modelling &amp; Evaluation</a:t>
            </a:r>
          </a:p>
        </p:txBody>
      </p:sp>
      <p:sp>
        <p:nvSpPr>
          <p:cNvPr id="3" name="Content Placeholder 2">
            <a:extLst>
              <a:ext uri="{FF2B5EF4-FFF2-40B4-BE49-F238E27FC236}">
                <a16:creationId xmlns:a16="http://schemas.microsoft.com/office/drawing/2014/main" id="{6DA75487-99AD-C541-9E29-79246B16EF72}"/>
              </a:ext>
            </a:extLst>
          </p:cNvPr>
          <p:cNvSpPr>
            <a:spLocks noGrp="1"/>
          </p:cNvSpPr>
          <p:nvPr>
            <p:ph idx="1"/>
          </p:nvPr>
        </p:nvSpPr>
        <p:spPr>
          <a:xfrm>
            <a:off x="2591068" y="2538714"/>
            <a:ext cx="8915400" cy="3777622"/>
          </a:xfrm>
        </p:spPr>
        <p:txBody>
          <a:bodyPr/>
          <a:lstStyle/>
          <a:p>
            <a:r>
              <a:rPr lang="en-SG" dirty="0"/>
              <a:t>max_features : 2000</a:t>
            </a:r>
          </a:p>
          <a:p>
            <a:r>
              <a:rPr lang="en-SG" dirty="0"/>
              <a:t>min_df : 4</a:t>
            </a:r>
          </a:p>
          <a:p>
            <a:r>
              <a:rPr lang="en-SG" dirty="0"/>
              <a:t>max_df : 0.9</a:t>
            </a:r>
          </a:p>
          <a:p>
            <a:r>
              <a:rPr lang="en-SG" dirty="0" err="1"/>
              <a:t>ngram_range</a:t>
            </a:r>
            <a:r>
              <a:rPr lang="en-SG" dirty="0"/>
              <a:t> : (1, 2)</a:t>
            </a:r>
          </a:p>
          <a:p>
            <a:pPr marL="0" indent="0">
              <a:buNone/>
            </a:pPr>
            <a:endParaRPr lang="en-US" dirty="0"/>
          </a:p>
        </p:txBody>
      </p:sp>
      <p:sp>
        <p:nvSpPr>
          <p:cNvPr id="4" name="TextBox 3">
            <a:extLst>
              <a:ext uri="{FF2B5EF4-FFF2-40B4-BE49-F238E27FC236}">
                <a16:creationId xmlns:a16="http://schemas.microsoft.com/office/drawing/2014/main" id="{D60B2CD3-65FF-A14C-8FF8-02FBF780B01D}"/>
              </a:ext>
            </a:extLst>
          </p:cNvPr>
          <p:cNvSpPr txBox="1"/>
          <p:nvPr/>
        </p:nvSpPr>
        <p:spPr>
          <a:xfrm>
            <a:off x="2591068" y="1852525"/>
            <a:ext cx="3494867" cy="369332"/>
          </a:xfrm>
          <a:prstGeom prst="rect">
            <a:avLst/>
          </a:prstGeom>
          <a:noFill/>
        </p:spPr>
        <p:txBody>
          <a:bodyPr wrap="none" rtlCol="0">
            <a:spAutoFit/>
          </a:bodyPr>
          <a:lstStyle/>
          <a:p>
            <a:r>
              <a:rPr lang="en-US" dirty="0"/>
              <a:t>Count Vectorizer parameters:</a:t>
            </a:r>
          </a:p>
        </p:txBody>
      </p:sp>
    </p:spTree>
    <p:extLst>
      <p:ext uri="{BB962C8B-B14F-4D97-AF65-F5344CB8AC3E}">
        <p14:creationId xmlns:p14="http://schemas.microsoft.com/office/powerpoint/2010/main" val="84102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167CF54-B871-B44C-890C-BC6BC8ECA353}"/>
              </a:ext>
            </a:extLst>
          </p:cNvPr>
          <p:cNvPicPr>
            <a:picLocks noChangeAspect="1"/>
          </p:cNvPicPr>
          <p:nvPr/>
        </p:nvPicPr>
        <p:blipFill rotWithShape="1">
          <a:blip r:embed="rId2"/>
          <a:srcRect l="8245"/>
          <a:stretch/>
        </p:blipFill>
        <p:spPr>
          <a:xfrm>
            <a:off x="2682564" y="1345580"/>
            <a:ext cx="3911147" cy="5379720"/>
          </a:xfrm>
          <a:prstGeom prst="rect">
            <a:avLst/>
          </a:prstGeom>
        </p:spPr>
      </p:pic>
      <p:sp>
        <p:nvSpPr>
          <p:cNvPr id="2" name="Title 1">
            <a:extLst>
              <a:ext uri="{FF2B5EF4-FFF2-40B4-BE49-F238E27FC236}">
                <a16:creationId xmlns:a16="http://schemas.microsoft.com/office/drawing/2014/main" id="{917A19A0-3EC4-F144-A273-16E61E30564C}"/>
              </a:ext>
            </a:extLst>
          </p:cNvPr>
          <p:cNvSpPr>
            <a:spLocks noGrp="1"/>
          </p:cNvSpPr>
          <p:nvPr>
            <p:ph type="title"/>
          </p:nvPr>
        </p:nvSpPr>
        <p:spPr>
          <a:xfrm>
            <a:off x="1987397" y="649454"/>
            <a:ext cx="8911687" cy="1280890"/>
          </a:xfrm>
        </p:spPr>
        <p:txBody>
          <a:bodyPr/>
          <a:lstStyle/>
          <a:p>
            <a:r>
              <a:rPr lang="en-US" dirty="0"/>
              <a:t>4. Modelling &amp; Evaluation</a:t>
            </a:r>
          </a:p>
        </p:txBody>
      </p:sp>
      <p:sp>
        <p:nvSpPr>
          <p:cNvPr id="6" name="TextBox 5">
            <a:extLst>
              <a:ext uri="{FF2B5EF4-FFF2-40B4-BE49-F238E27FC236}">
                <a16:creationId xmlns:a16="http://schemas.microsoft.com/office/drawing/2014/main" id="{093FE38C-72AF-F544-93F1-E8DC98A92DD4}"/>
              </a:ext>
            </a:extLst>
          </p:cNvPr>
          <p:cNvSpPr txBox="1"/>
          <p:nvPr/>
        </p:nvSpPr>
        <p:spPr>
          <a:xfrm>
            <a:off x="1556045" y="1415030"/>
            <a:ext cx="1149674" cy="5170646"/>
          </a:xfrm>
          <a:prstGeom prst="rect">
            <a:avLst/>
          </a:prstGeom>
          <a:noFill/>
        </p:spPr>
        <p:txBody>
          <a:bodyPr wrap="none" rtlCol="0">
            <a:spAutoFit/>
          </a:bodyPr>
          <a:lstStyle/>
          <a:p>
            <a:pPr algn="r"/>
            <a:r>
              <a:rPr lang="en-US" sz="1620" dirty="0"/>
              <a:t>day</a:t>
            </a:r>
          </a:p>
          <a:p>
            <a:pPr algn="r"/>
            <a:r>
              <a:rPr lang="en-US" sz="1620" dirty="0"/>
              <a:t>get</a:t>
            </a:r>
          </a:p>
          <a:p>
            <a:pPr algn="r"/>
            <a:r>
              <a:rPr lang="en-US" sz="1620" b="1" dirty="0">
                <a:solidFill>
                  <a:srgbClr val="C00000"/>
                </a:solidFill>
              </a:rPr>
              <a:t>cycl</a:t>
            </a:r>
          </a:p>
          <a:p>
            <a:pPr algn="r"/>
            <a:r>
              <a:rPr lang="en-US" sz="1620" dirty="0"/>
              <a:t>tri</a:t>
            </a:r>
          </a:p>
          <a:p>
            <a:pPr algn="r"/>
            <a:r>
              <a:rPr lang="en-US" sz="1620" b="1" dirty="0">
                <a:solidFill>
                  <a:srgbClr val="C00000"/>
                </a:solidFill>
              </a:rPr>
              <a:t>month</a:t>
            </a:r>
          </a:p>
          <a:p>
            <a:pPr algn="r"/>
            <a:r>
              <a:rPr lang="en-US" sz="1620" dirty="0"/>
              <a:t>test</a:t>
            </a:r>
          </a:p>
          <a:p>
            <a:pPr algn="r"/>
            <a:r>
              <a:rPr lang="en-US" sz="1620" dirty="0"/>
              <a:t>like</a:t>
            </a:r>
          </a:p>
          <a:p>
            <a:pPr algn="r"/>
            <a:r>
              <a:rPr lang="en-US" sz="1620" dirty="0"/>
              <a:t>feel</a:t>
            </a:r>
          </a:p>
          <a:p>
            <a:pPr algn="r"/>
            <a:r>
              <a:rPr lang="en-US" sz="1620" b="1" dirty="0">
                <a:solidFill>
                  <a:srgbClr val="C00000"/>
                </a:solidFill>
              </a:rPr>
              <a:t>ovul</a:t>
            </a:r>
          </a:p>
          <a:p>
            <a:pPr algn="r"/>
            <a:r>
              <a:rPr lang="en-US" sz="1620" dirty="0"/>
              <a:t>know</a:t>
            </a:r>
          </a:p>
          <a:p>
            <a:pPr algn="r"/>
            <a:r>
              <a:rPr lang="en-US" sz="1620" dirty="0"/>
              <a:t>start</a:t>
            </a:r>
          </a:p>
          <a:p>
            <a:pPr algn="r"/>
            <a:r>
              <a:rPr lang="en-US" sz="1620" dirty="0"/>
              <a:t>time</a:t>
            </a:r>
          </a:p>
          <a:p>
            <a:pPr algn="r"/>
            <a:r>
              <a:rPr lang="en-US" sz="1620" b="1" dirty="0">
                <a:solidFill>
                  <a:srgbClr val="C00000"/>
                </a:solidFill>
              </a:rPr>
              <a:t>period</a:t>
            </a:r>
          </a:p>
          <a:p>
            <a:pPr algn="r"/>
            <a:r>
              <a:rPr lang="en-US" sz="1620" dirty="0"/>
              <a:t>go</a:t>
            </a:r>
          </a:p>
          <a:p>
            <a:pPr algn="r"/>
            <a:r>
              <a:rPr lang="en-US" sz="1620" dirty="0"/>
              <a:t>want</a:t>
            </a:r>
          </a:p>
          <a:p>
            <a:pPr algn="r"/>
            <a:r>
              <a:rPr lang="en-US" sz="1620" dirty="0"/>
              <a:t>would</a:t>
            </a:r>
          </a:p>
          <a:p>
            <a:pPr algn="r"/>
            <a:r>
              <a:rPr lang="en-US" sz="1620" b="1" dirty="0">
                <a:solidFill>
                  <a:srgbClr val="C00000"/>
                </a:solidFill>
              </a:rPr>
              <a:t>ttc</a:t>
            </a:r>
          </a:p>
          <a:p>
            <a:pPr algn="r"/>
            <a:r>
              <a:rPr lang="en-US" sz="1620" dirty="0"/>
              <a:t>pregnant</a:t>
            </a:r>
          </a:p>
          <a:p>
            <a:pPr algn="r"/>
            <a:r>
              <a:rPr lang="en-US" sz="1620" b="1" dirty="0">
                <a:solidFill>
                  <a:srgbClr val="C00000"/>
                </a:solidFill>
              </a:rPr>
              <a:t>first</a:t>
            </a:r>
          </a:p>
          <a:p>
            <a:pPr algn="r"/>
            <a:r>
              <a:rPr lang="en-US" sz="1620" b="1" dirty="0">
                <a:solidFill>
                  <a:srgbClr val="C00000"/>
                </a:solidFill>
              </a:rPr>
              <a:t>got</a:t>
            </a:r>
          </a:p>
        </p:txBody>
      </p:sp>
      <p:pic>
        <p:nvPicPr>
          <p:cNvPr id="8" name="Picture 7" descr="A screenshot of a cell phone&#10;&#10;Description automatically generated">
            <a:extLst>
              <a:ext uri="{FF2B5EF4-FFF2-40B4-BE49-F238E27FC236}">
                <a16:creationId xmlns:a16="http://schemas.microsoft.com/office/drawing/2014/main" id="{F8730D4B-0A5A-AD44-8D79-4EC0588F425D}"/>
              </a:ext>
            </a:extLst>
          </p:cNvPr>
          <p:cNvPicPr>
            <a:picLocks noChangeAspect="1"/>
          </p:cNvPicPr>
          <p:nvPr/>
        </p:nvPicPr>
        <p:blipFill rotWithShape="1">
          <a:blip r:embed="rId3"/>
          <a:srcRect l="7904"/>
          <a:stretch/>
        </p:blipFill>
        <p:spPr>
          <a:xfrm>
            <a:off x="7799561" y="1345580"/>
            <a:ext cx="3911147" cy="5379721"/>
          </a:xfrm>
          <a:prstGeom prst="rect">
            <a:avLst/>
          </a:prstGeom>
        </p:spPr>
      </p:pic>
      <p:sp>
        <p:nvSpPr>
          <p:cNvPr id="9" name="TextBox 8">
            <a:extLst>
              <a:ext uri="{FF2B5EF4-FFF2-40B4-BE49-F238E27FC236}">
                <a16:creationId xmlns:a16="http://schemas.microsoft.com/office/drawing/2014/main" id="{72C08DBA-133D-8143-BFD5-3F49FA5C8EE8}"/>
              </a:ext>
            </a:extLst>
          </p:cNvPr>
          <p:cNvSpPr txBox="1"/>
          <p:nvPr/>
        </p:nvSpPr>
        <p:spPr>
          <a:xfrm>
            <a:off x="6424005" y="1429523"/>
            <a:ext cx="1382110" cy="5078313"/>
          </a:xfrm>
          <a:prstGeom prst="rect">
            <a:avLst/>
          </a:prstGeom>
          <a:noFill/>
        </p:spPr>
        <p:txBody>
          <a:bodyPr wrap="none" rtlCol="0">
            <a:spAutoFit/>
          </a:bodyPr>
          <a:lstStyle/>
          <a:p>
            <a:pPr algn="r"/>
            <a:r>
              <a:rPr lang="en-US" sz="1620" b="1" dirty="0">
                <a:solidFill>
                  <a:srgbClr val="C00000"/>
                </a:solidFill>
              </a:rPr>
              <a:t>week</a:t>
            </a:r>
          </a:p>
          <a:p>
            <a:pPr algn="r"/>
            <a:r>
              <a:rPr lang="en-US" sz="1620" dirty="0"/>
              <a:t>feel</a:t>
            </a:r>
          </a:p>
          <a:p>
            <a:pPr algn="r"/>
            <a:r>
              <a:rPr lang="en-US" sz="1620" dirty="0"/>
              <a:t>like</a:t>
            </a:r>
          </a:p>
          <a:p>
            <a:pPr algn="r"/>
            <a:r>
              <a:rPr lang="en-US" sz="1620" dirty="0"/>
              <a:t>day</a:t>
            </a:r>
          </a:p>
          <a:p>
            <a:pPr algn="r"/>
            <a:r>
              <a:rPr lang="en-US" sz="1620" dirty="0"/>
              <a:t>go</a:t>
            </a:r>
          </a:p>
          <a:p>
            <a:pPr algn="r"/>
            <a:r>
              <a:rPr lang="en-US" sz="1620" dirty="0"/>
              <a:t>know</a:t>
            </a:r>
          </a:p>
          <a:p>
            <a:pPr algn="r"/>
            <a:r>
              <a:rPr lang="en-US" sz="1620" dirty="0"/>
              <a:t>get</a:t>
            </a:r>
          </a:p>
          <a:p>
            <a:pPr algn="r"/>
            <a:r>
              <a:rPr lang="en-US" sz="1620" b="1" dirty="0">
                <a:solidFill>
                  <a:srgbClr val="C00000"/>
                </a:solidFill>
              </a:rPr>
              <a:t>babi</a:t>
            </a:r>
          </a:p>
          <a:p>
            <a:pPr algn="r"/>
            <a:r>
              <a:rPr lang="en-US" sz="1620" b="1" dirty="0">
                <a:solidFill>
                  <a:srgbClr val="C00000"/>
                </a:solidFill>
              </a:rPr>
              <a:t>miscarriage</a:t>
            </a:r>
          </a:p>
          <a:p>
            <a:pPr algn="r"/>
            <a:r>
              <a:rPr lang="en-US" sz="1620" dirty="0"/>
              <a:t>want</a:t>
            </a:r>
          </a:p>
          <a:p>
            <a:pPr algn="r"/>
            <a:r>
              <a:rPr lang="en-US" sz="1620" b="1" dirty="0">
                <a:solidFill>
                  <a:srgbClr val="C00000"/>
                </a:solidFill>
              </a:rPr>
              <a:t>pregnanc</a:t>
            </a:r>
          </a:p>
          <a:p>
            <a:pPr algn="r"/>
            <a:r>
              <a:rPr lang="en-US" sz="1620" dirty="0"/>
              <a:t>start</a:t>
            </a:r>
          </a:p>
          <a:p>
            <a:pPr algn="r"/>
            <a:r>
              <a:rPr lang="en-US" sz="1620" dirty="0"/>
              <a:t>time</a:t>
            </a:r>
          </a:p>
          <a:p>
            <a:pPr algn="r"/>
            <a:r>
              <a:rPr lang="en-US" sz="1620" b="1" dirty="0">
                <a:solidFill>
                  <a:srgbClr val="C00000"/>
                </a:solidFill>
              </a:rPr>
              <a:t>first</a:t>
            </a:r>
          </a:p>
          <a:p>
            <a:pPr algn="r"/>
            <a:r>
              <a:rPr lang="en-US" sz="1620" b="1" dirty="0">
                <a:solidFill>
                  <a:srgbClr val="C00000"/>
                </a:solidFill>
              </a:rPr>
              <a:t>bleed</a:t>
            </a:r>
          </a:p>
          <a:p>
            <a:pPr algn="r"/>
            <a:r>
              <a:rPr lang="en-US" sz="1620" dirty="0"/>
              <a:t>would</a:t>
            </a:r>
          </a:p>
          <a:p>
            <a:pPr algn="r"/>
            <a:r>
              <a:rPr lang="en-US" sz="1620" dirty="0"/>
              <a:t>tri</a:t>
            </a:r>
          </a:p>
          <a:p>
            <a:pPr algn="r"/>
            <a:r>
              <a:rPr lang="en-US" sz="1620" dirty="0"/>
              <a:t>test</a:t>
            </a:r>
          </a:p>
          <a:p>
            <a:pPr algn="r"/>
            <a:r>
              <a:rPr lang="en-US" sz="1620" dirty="0"/>
              <a:t>pregnant</a:t>
            </a:r>
          </a:p>
          <a:p>
            <a:pPr algn="r"/>
            <a:r>
              <a:rPr lang="en-US" sz="1620" b="1" dirty="0">
                <a:solidFill>
                  <a:srgbClr val="C00000"/>
                </a:solidFill>
              </a:rPr>
              <a:t>still</a:t>
            </a:r>
          </a:p>
        </p:txBody>
      </p:sp>
      <p:sp>
        <p:nvSpPr>
          <p:cNvPr id="10" name="TextBox 9">
            <a:extLst>
              <a:ext uri="{FF2B5EF4-FFF2-40B4-BE49-F238E27FC236}">
                <a16:creationId xmlns:a16="http://schemas.microsoft.com/office/drawing/2014/main" id="{6D6F5DF0-76D7-DE45-A72B-4DC8D066E2B8}"/>
              </a:ext>
            </a:extLst>
          </p:cNvPr>
          <p:cNvSpPr txBox="1"/>
          <p:nvPr/>
        </p:nvSpPr>
        <p:spPr>
          <a:xfrm>
            <a:off x="5109803" y="5734514"/>
            <a:ext cx="1277914" cy="646331"/>
          </a:xfrm>
          <a:prstGeom prst="rect">
            <a:avLst/>
          </a:prstGeom>
          <a:noFill/>
        </p:spPr>
        <p:txBody>
          <a:bodyPr wrap="none" rtlCol="0">
            <a:spAutoFit/>
          </a:bodyPr>
          <a:lstStyle/>
          <a:p>
            <a:r>
              <a:rPr lang="en-US" dirty="0">
                <a:solidFill>
                  <a:srgbClr val="FF85FF"/>
                </a:solidFill>
              </a:rPr>
              <a:t>Trying To </a:t>
            </a:r>
          </a:p>
          <a:p>
            <a:r>
              <a:rPr lang="en-US" dirty="0">
                <a:solidFill>
                  <a:srgbClr val="FF85FF"/>
                </a:solidFill>
              </a:rPr>
              <a:t>Conceive</a:t>
            </a:r>
          </a:p>
        </p:txBody>
      </p:sp>
      <p:sp>
        <p:nvSpPr>
          <p:cNvPr id="11" name="TextBox 10">
            <a:extLst>
              <a:ext uri="{FF2B5EF4-FFF2-40B4-BE49-F238E27FC236}">
                <a16:creationId xmlns:a16="http://schemas.microsoft.com/office/drawing/2014/main" id="{64EF0787-706B-7147-893E-F50BFBED8FA8}"/>
              </a:ext>
            </a:extLst>
          </p:cNvPr>
          <p:cNvSpPr txBox="1"/>
          <p:nvPr/>
        </p:nvSpPr>
        <p:spPr>
          <a:xfrm>
            <a:off x="10064640" y="6011513"/>
            <a:ext cx="1486304" cy="369332"/>
          </a:xfrm>
          <a:prstGeom prst="rect">
            <a:avLst/>
          </a:prstGeom>
          <a:noFill/>
        </p:spPr>
        <p:txBody>
          <a:bodyPr wrap="none" rtlCol="0">
            <a:spAutoFit/>
          </a:bodyPr>
          <a:lstStyle/>
          <a:p>
            <a:r>
              <a:rPr lang="en-US" dirty="0">
                <a:solidFill>
                  <a:srgbClr val="FF0000"/>
                </a:solidFill>
              </a:rPr>
              <a:t>Miscarriage</a:t>
            </a:r>
          </a:p>
        </p:txBody>
      </p:sp>
    </p:spTree>
    <p:extLst>
      <p:ext uri="{BB962C8B-B14F-4D97-AF65-F5344CB8AC3E}">
        <p14:creationId xmlns:p14="http://schemas.microsoft.com/office/powerpoint/2010/main" val="59834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11988-608D-CC41-9439-B128F77B13B0}"/>
              </a:ext>
            </a:extLst>
          </p:cNvPr>
          <p:cNvSpPr>
            <a:spLocks noGrp="1"/>
          </p:cNvSpPr>
          <p:nvPr>
            <p:ph type="title"/>
          </p:nvPr>
        </p:nvSpPr>
        <p:spPr/>
        <p:txBody>
          <a:bodyPr/>
          <a:lstStyle/>
          <a:p>
            <a:r>
              <a:rPr lang="en-US" dirty="0"/>
              <a:t>5. Key Observations &amp; Conclusion</a:t>
            </a:r>
            <a:br>
              <a:rPr lang="en-US" dirty="0"/>
            </a:br>
            <a:endParaRPr lang="en-US" dirty="0"/>
          </a:p>
        </p:txBody>
      </p:sp>
      <p:sp>
        <p:nvSpPr>
          <p:cNvPr id="3" name="Content Placeholder 2">
            <a:extLst>
              <a:ext uri="{FF2B5EF4-FFF2-40B4-BE49-F238E27FC236}">
                <a16:creationId xmlns:a16="http://schemas.microsoft.com/office/drawing/2014/main" id="{DF855D7A-1C93-574A-83D7-E5B2A2AF3076}"/>
              </a:ext>
            </a:extLst>
          </p:cNvPr>
          <p:cNvSpPr>
            <a:spLocks noGrp="1"/>
          </p:cNvSpPr>
          <p:nvPr>
            <p:ph idx="1"/>
          </p:nvPr>
        </p:nvSpPr>
        <p:spPr>
          <a:xfrm>
            <a:off x="2589212" y="1559688"/>
            <a:ext cx="8915400" cy="690623"/>
          </a:xfrm>
        </p:spPr>
        <p:txBody>
          <a:bodyPr>
            <a:normAutofit fontScale="92500" lnSpcReduction="10000"/>
          </a:bodyPr>
          <a:lstStyle/>
          <a:p>
            <a:r>
              <a:rPr lang="en-US" dirty="0"/>
              <a:t>Misclassification rate = 8.6%</a:t>
            </a:r>
          </a:p>
          <a:p>
            <a:r>
              <a:rPr lang="en-US" dirty="0"/>
              <a:t>Example:</a:t>
            </a:r>
          </a:p>
        </p:txBody>
      </p:sp>
      <p:sp>
        <p:nvSpPr>
          <p:cNvPr id="4" name="TextBox 3">
            <a:extLst>
              <a:ext uri="{FF2B5EF4-FFF2-40B4-BE49-F238E27FC236}">
                <a16:creationId xmlns:a16="http://schemas.microsoft.com/office/drawing/2014/main" id="{DB7CA829-C4BA-E945-97E7-D615D0D67B00}"/>
              </a:ext>
            </a:extLst>
          </p:cNvPr>
          <p:cNvSpPr txBox="1"/>
          <p:nvPr/>
        </p:nvSpPr>
        <p:spPr>
          <a:xfrm>
            <a:off x="2993702" y="2419108"/>
            <a:ext cx="8510910" cy="3570208"/>
          </a:xfrm>
          <a:prstGeom prst="rect">
            <a:avLst/>
          </a:prstGeom>
          <a:noFill/>
        </p:spPr>
        <p:txBody>
          <a:bodyPr wrap="square" rtlCol="0">
            <a:spAutoFit/>
          </a:bodyPr>
          <a:lstStyle/>
          <a:p>
            <a:r>
              <a:rPr lang="en-SG" sz="1600" i="1" dirty="0"/>
              <a:t>This text is a false positive. </a:t>
            </a:r>
          </a:p>
          <a:p>
            <a:r>
              <a:rPr lang="en-SG" sz="1600" i="1" dirty="0"/>
              <a:t>It is actually a post in r/Miscarriage. </a:t>
            </a:r>
          </a:p>
          <a:p>
            <a:endParaRPr lang="en-SG" sz="1600" dirty="0"/>
          </a:p>
          <a:p>
            <a:r>
              <a:rPr lang="en-SG" sz="1600" b="1" i="1" dirty="0"/>
              <a:t>Original text: </a:t>
            </a:r>
          </a:p>
          <a:p>
            <a:r>
              <a:rPr lang="en-SG" sz="1600" i="1" dirty="0">
                <a:solidFill>
                  <a:srgbClr val="FF0000"/>
                </a:solidFill>
              </a:rPr>
              <a:t>I have just done a pregnancy test and its a very, very faint line. This is in comparison from a few days ago when it was really dark. Will it just disappear in a few more days? </a:t>
            </a:r>
          </a:p>
          <a:p>
            <a:endParaRPr lang="en-SG" sz="1600" dirty="0"/>
          </a:p>
          <a:p>
            <a:r>
              <a:rPr lang="en-SG" sz="1600" dirty="0"/>
              <a:t>List of top common words in Miscarriage subreddit: </a:t>
            </a:r>
          </a:p>
          <a:p>
            <a:r>
              <a:rPr lang="en-SG" sz="1600" dirty="0">
                <a:solidFill>
                  <a:srgbClr val="FF0000"/>
                </a:solidFill>
              </a:rPr>
              <a:t>[</a:t>
            </a:r>
            <a:r>
              <a:rPr lang="en-SG" sz="1600" b="1" dirty="0">
                <a:solidFill>
                  <a:srgbClr val="FF0000"/>
                </a:solidFill>
              </a:rPr>
              <a:t>'day</a:t>
            </a:r>
            <a:r>
              <a:rPr lang="en-SG" sz="1600" dirty="0">
                <a:solidFill>
                  <a:srgbClr val="FF0000"/>
                </a:solidFill>
              </a:rPr>
              <a:t>', 'dark', '</a:t>
            </a:r>
            <a:r>
              <a:rPr lang="en-SG" sz="1600" dirty="0" err="1">
                <a:solidFill>
                  <a:srgbClr val="FF0000"/>
                </a:solidFill>
              </a:rPr>
              <a:t>pregnanc</a:t>
            </a:r>
            <a:r>
              <a:rPr lang="en-SG" sz="1600" dirty="0">
                <a:solidFill>
                  <a:srgbClr val="FF0000"/>
                </a:solidFill>
              </a:rPr>
              <a:t>', '</a:t>
            </a:r>
            <a:r>
              <a:rPr lang="en-SG" sz="1600" u="sng" dirty="0">
                <a:solidFill>
                  <a:srgbClr val="FF0000"/>
                </a:solidFill>
              </a:rPr>
              <a:t>disappear</a:t>
            </a:r>
            <a:r>
              <a:rPr lang="en-SG" sz="1600" dirty="0">
                <a:solidFill>
                  <a:srgbClr val="FF0000"/>
                </a:solidFill>
              </a:rPr>
              <a:t>', 'ago', '</a:t>
            </a:r>
            <a:r>
              <a:rPr lang="en-SG" sz="1600" b="1" dirty="0">
                <a:solidFill>
                  <a:srgbClr val="FF0000"/>
                </a:solidFill>
              </a:rPr>
              <a:t>test</a:t>
            </a:r>
            <a:r>
              <a:rPr lang="en-SG" sz="1600" dirty="0">
                <a:solidFill>
                  <a:srgbClr val="FF0000"/>
                </a:solidFill>
              </a:rPr>
              <a:t>', '</a:t>
            </a:r>
            <a:r>
              <a:rPr lang="en-SG" sz="1600" dirty="0" err="1">
                <a:solidFill>
                  <a:srgbClr val="FF0000"/>
                </a:solidFill>
              </a:rPr>
              <a:t>realli</a:t>
            </a:r>
            <a:r>
              <a:rPr lang="en-SG" sz="1600" dirty="0">
                <a:solidFill>
                  <a:srgbClr val="FF0000"/>
                </a:solidFill>
              </a:rPr>
              <a:t>', 'faint', 'done', 'line’]</a:t>
            </a:r>
            <a:r>
              <a:rPr lang="en-SG" sz="1600" dirty="0"/>
              <a:t> </a:t>
            </a:r>
          </a:p>
          <a:p>
            <a:endParaRPr lang="en-SG" sz="1600" dirty="0"/>
          </a:p>
          <a:p>
            <a:r>
              <a:rPr lang="en-SG" sz="1600" dirty="0"/>
              <a:t>List of top common words in </a:t>
            </a:r>
            <a:r>
              <a:rPr lang="en-SG" sz="1600" dirty="0" err="1"/>
              <a:t>TryingForABaby</a:t>
            </a:r>
            <a:r>
              <a:rPr lang="en-SG" sz="1600" dirty="0"/>
              <a:t> subreddit: </a:t>
            </a:r>
          </a:p>
          <a:p>
            <a:r>
              <a:rPr lang="en-SG" sz="1600" dirty="0">
                <a:solidFill>
                  <a:srgbClr val="FF85FF"/>
                </a:solidFill>
              </a:rPr>
              <a:t>['</a:t>
            </a:r>
            <a:r>
              <a:rPr lang="en-SG" sz="1600" b="1" dirty="0">
                <a:solidFill>
                  <a:srgbClr val="FF85FF"/>
                </a:solidFill>
              </a:rPr>
              <a:t>day</a:t>
            </a:r>
            <a:r>
              <a:rPr lang="en-SG" sz="1600" dirty="0">
                <a:solidFill>
                  <a:srgbClr val="FF85FF"/>
                </a:solidFill>
              </a:rPr>
              <a:t>', 'dark', '</a:t>
            </a:r>
            <a:r>
              <a:rPr lang="en-SG" sz="1600" dirty="0" err="1">
                <a:solidFill>
                  <a:srgbClr val="FF85FF"/>
                </a:solidFill>
              </a:rPr>
              <a:t>pregnanc</a:t>
            </a:r>
            <a:r>
              <a:rPr lang="en-SG" sz="1600" dirty="0">
                <a:solidFill>
                  <a:srgbClr val="FF85FF"/>
                </a:solidFill>
              </a:rPr>
              <a:t>', 'ago', '</a:t>
            </a:r>
            <a:r>
              <a:rPr lang="en-SG" sz="1600" b="1" dirty="0">
                <a:solidFill>
                  <a:srgbClr val="FF85FF"/>
                </a:solidFill>
              </a:rPr>
              <a:t>test</a:t>
            </a:r>
            <a:r>
              <a:rPr lang="en-SG" sz="1600" dirty="0">
                <a:solidFill>
                  <a:srgbClr val="FF85FF"/>
                </a:solidFill>
              </a:rPr>
              <a:t>', '</a:t>
            </a:r>
            <a:r>
              <a:rPr lang="en-SG" sz="1600" dirty="0" err="1">
                <a:solidFill>
                  <a:srgbClr val="FF85FF"/>
                </a:solidFill>
              </a:rPr>
              <a:t>realli</a:t>
            </a:r>
            <a:r>
              <a:rPr lang="en-SG" sz="1600" dirty="0">
                <a:solidFill>
                  <a:srgbClr val="FF85FF"/>
                </a:solidFill>
              </a:rPr>
              <a:t>', 'faint', 'done', 'line']</a:t>
            </a:r>
            <a:endParaRPr lang="en-US" sz="1600" dirty="0">
              <a:solidFill>
                <a:srgbClr val="FF85FF"/>
              </a:solidFill>
            </a:endParaRPr>
          </a:p>
          <a:p>
            <a:endParaRPr lang="en-US" dirty="0"/>
          </a:p>
        </p:txBody>
      </p:sp>
      <p:sp>
        <p:nvSpPr>
          <p:cNvPr id="5" name="TextBox 4">
            <a:extLst>
              <a:ext uri="{FF2B5EF4-FFF2-40B4-BE49-F238E27FC236}">
                <a16:creationId xmlns:a16="http://schemas.microsoft.com/office/drawing/2014/main" id="{02B09563-647F-A040-BFD8-69E11DBA7CBC}"/>
              </a:ext>
            </a:extLst>
          </p:cNvPr>
          <p:cNvSpPr txBox="1"/>
          <p:nvPr/>
        </p:nvSpPr>
        <p:spPr>
          <a:xfrm>
            <a:off x="2589212" y="5864558"/>
            <a:ext cx="7569701" cy="369332"/>
          </a:xfrm>
          <a:prstGeom prst="rect">
            <a:avLst/>
          </a:prstGeom>
          <a:noFill/>
        </p:spPr>
        <p:txBody>
          <a:bodyPr wrap="none" rtlCol="0">
            <a:spAutoFit/>
          </a:bodyPr>
          <a:lstStyle/>
          <a:p>
            <a:r>
              <a:rPr lang="en-US" dirty="0"/>
              <a:t>P(Trying) x P(</a:t>
            </a:r>
            <a:r>
              <a:rPr lang="en-US" dirty="0" err="1"/>
              <a:t>word</a:t>
            </a:r>
            <a:r>
              <a:rPr lang="en-US" baseline="-25000" dirty="0" err="1"/>
              <a:t>i</a:t>
            </a:r>
            <a:r>
              <a:rPr lang="en-US" dirty="0" err="1"/>
              <a:t>|Trying</a:t>
            </a:r>
            <a:r>
              <a:rPr lang="en-US" dirty="0"/>
              <a:t>) &gt; P(Miscarriage) x P(</a:t>
            </a:r>
            <a:r>
              <a:rPr lang="en-US" dirty="0" err="1"/>
              <a:t>word</a:t>
            </a:r>
            <a:r>
              <a:rPr lang="en-US" baseline="-25000" dirty="0" err="1"/>
              <a:t>i</a:t>
            </a:r>
            <a:r>
              <a:rPr lang="en-US" dirty="0" err="1"/>
              <a:t>|Miscarriage</a:t>
            </a:r>
            <a:r>
              <a:rPr lang="en-US" dirty="0"/>
              <a:t>)</a:t>
            </a:r>
          </a:p>
        </p:txBody>
      </p:sp>
    </p:spTree>
    <p:extLst>
      <p:ext uri="{BB962C8B-B14F-4D97-AF65-F5344CB8AC3E}">
        <p14:creationId xmlns:p14="http://schemas.microsoft.com/office/powerpoint/2010/main" val="2315417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E8AF2-634F-DB43-AC71-C324D0FA9C42}"/>
              </a:ext>
            </a:extLst>
          </p:cNvPr>
          <p:cNvSpPr>
            <a:spLocks noGrp="1"/>
          </p:cNvSpPr>
          <p:nvPr>
            <p:ph type="title"/>
          </p:nvPr>
        </p:nvSpPr>
        <p:spPr/>
        <p:txBody>
          <a:bodyPr/>
          <a:lstStyle/>
          <a:p>
            <a:r>
              <a:rPr lang="en-US" dirty="0"/>
              <a:t>5. Key Observations &amp; Conclusion</a:t>
            </a:r>
          </a:p>
        </p:txBody>
      </p:sp>
      <p:sp>
        <p:nvSpPr>
          <p:cNvPr id="3" name="Content Placeholder 2">
            <a:extLst>
              <a:ext uri="{FF2B5EF4-FFF2-40B4-BE49-F238E27FC236}">
                <a16:creationId xmlns:a16="http://schemas.microsoft.com/office/drawing/2014/main" id="{D9385E8B-36C4-7A41-8FA7-E8CED66DF3B3}"/>
              </a:ext>
            </a:extLst>
          </p:cNvPr>
          <p:cNvSpPr>
            <a:spLocks noGrp="1"/>
          </p:cNvSpPr>
          <p:nvPr>
            <p:ph idx="1"/>
          </p:nvPr>
        </p:nvSpPr>
        <p:spPr/>
        <p:txBody>
          <a:bodyPr/>
          <a:lstStyle/>
          <a:p>
            <a:r>
              <a:rPr lang="en-US" dirty="0"/>
              <a:t>With our model, we are able to correctly classify 91.4% of the posts and provide the right support to the respective groups. We also wish to target advertisement to the group identified as ’Miscarriage’ for them to join our community to get the right support.</a:t>
            </a:r>
          </a:p>
          <a:p>
            <a:pPr marL="0" indent="0">
              <a:buNone/>
            </a:pPr>
            <a:endParaRPr lang="en-US" dirty="0"/>
          </a:p>
          <a:p>
            <a:r>
              <a:rPr lang="en-US" dirty="0"/>
              <a:t>To improve on our model accuracy, we can analyze the common words in both groups and include more words as stop-words, then apply TF-IDF vectorizer again to give more weights to words that has lower occurrence.</a:t>
            </a:r>
          </a:p>
        </p:txBody>
      </p:sp>
    </p:spTree>
    <p:extLst>
      <p:ext uri="{BB962C8B-B14F-4D97-AF65-F5344CB8AC3E}">
        <p14:creationId xmlns:p14="http://schemas.microsoft.com/office/powerpoint/2010/main" val="997006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A6B1-68F8-FE4C-AF0E-1E24BB940F42}"/>
              </a:ext>
            </a:extLst>
          </p:cNvPr>
          <p:cNvSpPr>
            <a:spLocks noGrp="1"/>
          </p:cNvSpPr>
          <p:nvPr>
            <p:ph type="title"/>
          </p:nvPr>
        </p:nvSpPr>
        <p:spPr>
          <a:xfrm>
            <a:off x="3067487" y="3031644"/>
            <a:ext cx="8911687" cy="1280890"/>
          </a:xfrm>
        </p:spPr>
        <p:txBody>
          <a:bodyPr/>
          <a:lstStyle/>
          <a:p>
            <a:r>
              <a:rPr lang="en-US" dirty="0"/>
              <a:t>THE END ~ Thank you</a:t>
            </a:r>
          </a:p>
        </p:txBody>
      </p:sp>
    </p:spTree>
    <p:extLst>
      <p:ext uri="{BB962C8B-B14F-4D97-AF65-F5344CB8AC3E}">
        <p14:creationId xmlns:p14="http://schemas.microsoft.com/office/powerpoint/2010/main" val="3107190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D875-94C3-AB44-B458-950E9AFB2E25}"/>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878675B3-6BD2-C541-AB15-5CDA944D1B04}"/>
              </a:ext>
            </a:extLst>
          </p:cNvPr>
          <p:cNvSpPr>
            <a:spLocks noGrp="1"/>
          </p:cNvSpPr>
          <p:nvPr>
            <p:ph idx="1"/>
          </p:nvPr>
        </p:nvSpPr>
        <p:spPr>
          <a:xfrm>
            <a:off x="2589212" y="1729483"/>
            <a:ext cx="8915400" cy="3777622"/>
          </a:xfrm>
        </p:spPr>
        <p:txBody>
          <a:bodyPr/>
          <a:lstStyle/>
          <a:p>
            <a:r>
              <a:rPr lang="en-US" dirty="0"/>
              <a:t>To differentiate the group of women who are </a:t>
            </a:r>
            <a:r>
              <a:rPr lang="en-US" b="1" dirty="0">
                <a:solidFill>
                  <a:srgbClr val="FF85FF"/>
                </a:solidFill>
              </a:rPr>
              <a:t>trying to conceive</a:t>
            </a:r>
            <a:r>
              <a:rPr lang="en-US" dirty="0"/>
              <a:t> and those who experienced a </a:t>
            </a:r>
            <a:r>
              <a:rPr lang="en-US" b="1" dirty="0">
                <a:solidFill>
                  <a:srgbClr val="FF0000"/>
                </a:solidFill>
              </a:rPr>
              <a:t>miscarriage</a:t>
            </a:r>
          </a:p>
          <a:p>
            <a:r>
              <a:rPr lang="en-US" dirty="0"/>
              <a:t>To provide appropriate advice and support for each group</a:t>
            </a:r>
          </a:p>
        </p:txBody>
      </p:sp>
      <p:pic>
        <p:nvPicPr>
          <p:cNvPr id="5" name="Picture 4" descr="A person wearing a suit and tie talking on a cell phone&#10;&#10;Description automatically generated">
            <a:extLst>
              <a:ext uri="{FF2B5EF4-FFF2-40B4-BE49-F238E27FC236}">
                <a16:creationId xmlns:a16="http://schemas.microsoft.com/office/drawing/2014/main" id="{8DDDBB65-0996-DA47-B8C4-1918A921C482}"/>
              </a:ext>
            </a:extLst>
          </p:cNvPr>
          <p:cNvPicPr>
            <a:picLocks noChangeAspect="1"/>
          </p:cNvPicPr>
          <p:nvPr/>
        </p:nvPicPr>
        <p:blipFill>
          <a:blip r:embed="rId2"/>
          <a:stretch>
            <a:fillRect/>
          </a:stretch>
        </p:blipFill>
        <p:spPr>
          <a:xfrm>
            <a:off x="2589212" y="3403650"/>
            <a:ext cx="3116263" cy="3046366"/>
          </a:xfrm>
          <a:prstGeom prst="rect">
            <a:avLst/>
          </a:prstGeom>
        </p:spPr>
      </p:pic>
      <p:sp>
        <p:nvSpPr>
          <p:cNvPr id="6" name="TextBox 5">
            <a:extLst>
              <a:ext uri="{FF2B5EF4-FFF2-40B4-BE49-F238E27FC236}">
                <a16:creationId xmlns:a16="http://schemas.microsoft.com/office/drawing/2014/main" id="{FB7822AC-87C9-7443-A96A-C201537263C0}"/>
              </a:ext>
            </a:extLst>
          </p:cNvPr>
          <p:cNvSpPr txBox="1"/>
          <p:nvPr/>
        </p:nvSpPr>
        <p:spPr>
          <a:xfrm>
            <a:off x="2589212" y="6404792"/>
            <a:ext cx="1744388" cy="230832"/>
          </a:xfrm>
          <a:prstGeom prst="rect">
            <a:avLst/>
          </a:prstGeom>
          <a:noFill/>
        </p:spPr>
        <p:txBody>
          <a:bodyPr wrap="none" rtlCol="0">
            <a:spAutoFit/>
          </a:bodyPr>
          <a:lstStyle/>
          <a:p>
            <a:r>
              <a:rPr lang="en-US" sz="900" dirty="0">
                <a:solidFill>
                  <a:schemeClr val="bg1">
                    <a:lumMod val="50000"/>
                  </a:schemeClr>
                </a:solidFill>
              </a:rPr>
              <a:t>https://www.enanyang.my/</a:t>
            </a:r>
          </a:p>
        </p:txBody>
      </p:sp>
      <p:pic>
        <p:nvPicPr>
          <p:cNvPr id="8" name="Picture 7" descr="A picture containing different, sitting&#10;&#10;Description automatically generated">
            <a:extLst>
              <a:ext uri="{FF2B5EF4-FFF2-40B4-BE49-F238E27FC236}">
                <a16:creationId xmlns:a16="http://schemas.microsoft.com/office/drawing/2014/main" id="{2C23CC27-AC59-1A40-B462-9AAE4EFDC971}"/>
              </a:ext>
            </a:extLst>
          </p:cNvPr>
          <p:cNvPicPr>
            <a:picLocks noChangeAspect="1"/>
          </p:cNvPicPr>
          <p:nvPr/>
        </p:nvPicPr>
        <p:blipFill>
          <a:blip r:embed="rId3"/>
          <a:stretch>
            <a:fillRect/>
          </a:stretch>
        </p:blipFill>
        <p:spPr>
          <a:xfrm>
            <a:off x="6486527" y="4836019"/>
            <a:ext cx="1675547" cy="1718927"/>
          </a:xfrm>
          <a:prstGeom prst="rect">
            <a:avLst/>
          </a:prstGeom>
        </p:spPr>
      </p:pic>
      <p:pic>
        <p:nvPicPr>
          <p:cNvPr id="10" name="Picture 9" descr="A picture containing game&#10;&#10;Description automatically generated">
            <a:extLst>
              <a:ext uri="{FF2B5EF4-FFF2-40B4-BE49-F238E27FC236}">
                <a16:creationId xmlns:a16="http://schemas.microsoft.com/office/drawing/2014/main" id="{3E62698A-7A9E-EF41-9DF0-E89C6AA2F837}"/>
              </a:ext>
            </a:extLst>
          </p:cNvPr>
          <p:cNvPicPr>
            <a:picLocks noChangeAspect="1"/>
          </p:cNvPicPr>
          <p:nvPr/>
        </p:nvPicPr>
        <p:blipFill>
          <a:blip r:embed="rId4"/>
          <a:stretch>
            <a:fillRect/>
          </a:stretch>
        </p:blipFill>
        <p:spPr>
          <a:xfrm>
            <a:off x="6389689" y="3555228"/>
            <a:ext cx="1675547" cy="1305853"/>
          </a:xfrm>
          <a:prstGeom prst="rect">
            <a:avLst/>
          </a:prstGeom>
        </p:spPr>
      </p:pic>
      <p:pic>
        <p:nvPicPr>
          <p:cNvPr id="12" name="Picture 11" descr="A table full of food&#10;&#10;Description automatically generated">
            <a:extLst>
              <a:ext uri="{FF2B5EF4-FFF2-40B4-BE49-F238E27FC236}">
                <a16:creationId xmlns:a16="http://schemas.microsoft.com/office/drawing/2014/main" id="{B7447678-D532-C94C-A2C9-640F3377E89E}"/>
              </a:ext>
            </a:extLst>
          </p:cNvPr>
          <p:cNvPicPr>
            <a:picLocks noChangeAspect="1"/>
          </p:cNvPicPr>
          <p:nvPr/>
        </p:nvPicPr>
        <p:blipFill>
          <a:blip r:embed="rId5"/>
          <a:stretch>
            <a:fillRect/>
          </a:stretch>
        </p:blipFill>
        <p:spPr>
          <a:xfrm>
            <a:off x="9010071" y="3429000"/>
            <a:ext cx="1952585" cy="2847753"/>
          </a:xfrm>
          <a:prstGeom prst="rect">
            <a:avLst/>
          </a:prstGeom>
        </p:spPr>
      </p:pic>
      <p:sp>
        <p:nvSpPr>
          <p:cNvPr id="13" name="TextBox 12">
            <a:extLst>
              <a:ext uri="{FF2B5EF4-FFF2-40B4-BE49-F238E27FC236}">
                <a16:creationId xmlns:a16="http://schemas.microsoft.com/office/drawing/2014/main" id="{5515ED30-4ACB-DD4B-A2FB-88F2E694E2FB}"/>
              </a:ext>
            </a:extLst>
          </p:cNvPr>
          <p:cNvSpPr txBox="1"/>
          <p:nvPr/>
        </p:nvSpPr>
        <p:spPr>
          <a:xfrm>
            <a:off x="8943126" y="6256430"/>
            <a:ext cx="1899879" cy="369332"/>
          </a:xfrm>
          <a:prstGeom prst="rect">
            <a:avLst/>
          </a:prstGeom>
          <a:noFill/>
        </p:spPr>
        <p:txBody>
          <a:bodyPr wrap="none" rtlCol="0">
            <a:spAutoFit/>
          </a:bodyPr>
          <a:lstStyle/>
          <a:p>
            <a:r>
              <a:rPr lang="en-US" sz="900" dirty="0">
                <a:solidFill>
                  <a:schemeClr val="bg1">
                    <a:lumMod val="50000"/>
                  </a:schemeClr>
                </a:solidFill>
              </a:rPr>
              <a:t>https://www.pinterest.com/pin</a:t>
            </a:r>
          </a:p>
          <a:p>
            <a:r>
              <a:rPr lang="en-US" sz="900" dirty="0">
                <a:solidFill>
                  <a:schemeClr val="bg1">
                    <a:lumMod val="50000"/>
                  </a:schemeClr>
                </a:solidFill>
              </a:rPr>
              <a:t>/177047829080437349</a:t>
            </a:r>
          </a:p>
        </p:txBody>
      </p:sp>
    </p:spTree>
    <p:extLst>
      <p:ext uri="{BB962C8B-B14F-4D97-AF65-F5344CB8AC3E}">
        <p14:creationId xmlns:p14="http://schemas.microsoft.com/office/powerpoint/2010/main" val="4108734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56733-7745-DA4C-936E-577B220FD9B5}"/>
              </a:ext>
            </a:extLst>
          </p:cNvPr>
          <p:cNvSpPr>
            <a:spLocks noGrp="1"/>
          </p:cNvSpPr>
          <p:nvPr>
            <p:ph type="title"/>
          </p:nvPr>
        </p:nvSpPr>
        <p:spPr/>
        <p:txBody>
          <a:bodyPr/>
          <a:lstStyle/>
          <a:p>
            <a:r>
              <a:rPr lang="en-US" dirty="0"/>
              <a:t>1. Gather Data</a:t>
            </a:r>
          </a:p>
        </p:txBody>
      </p:sp>
      <p:sp>
        <p:nvSpPr>
          <p:cNvPr id="3" name="Content Placeholder 2">
            <a:extLst>
              <a:ext uri="{FF2B5EF4-FFF2-40B4-BE49-F238E27FC236}">
                <a16:creationId xmlns:a16="http://schemas.microsoft.com/office/drawing/2014/main" id="{46E361DE-F773-D243-9C1D-9A339890D3E0}"/>
              </a:ext>
            </a:extLst>
          </p:cNvPr>
          <p:cNvSpPr>
            <a:spLocks noGrp="1"/>
          </p:cNvSpPr>
          <p:nvPr>
            <p:ph idx="1"/>
          </p:nvPr>
        </p:nvSpPr>
        <p:spPr>
          <a:xfrm>
            <a:off x="2589212" y="1647825"/>
            <a:ext cx="8915400" cy="3777622"/>
          </a:xfrm>
        </p:spPr>
        <p:txBody>
          <a:bodyPr/>
          <a:lstStyle/>
          <a:p>
            <a:r>
              <a:rPr lang="en-US" b="1" dirty="0">
                <a:solidFill>
                  <a:srgbClr val="FF85FF"/>
                </a:solidFill>
              </a:rPr>
              <a:t>TRYING TO CONCEIVE </a:t>
            </a:r>
            <a:r>
              <a:rPr lang="en-US" dirty="0">
                <a:sym typeface="Wingdings" pitchFamily="2" charset="2"/>
              </a:rPr>
              <a:t> </a:t>
            </a:r>
            <a:r>
              <a:rPr lang="en-US" dirty="0"/>
              <a:t> 'https://www.reddit.com/</a:t>
            </a:r>
            <a:r>
              <a:rPr lang="en-US" b="1" dirty="0">
                <a:solidFill>
                  <a:srgbClr val="FF85FF"/>
                </a:solidFill>
              </a:rPr>
              <a:t>r/TryingForABaby</a:t>
            </a:r>
            <a:r>
              <a:rPr lang="en-US" dirty="0"/>
              <a:t>’</a:t>
            </a:r>
          </a:p>
          <a:p>
            <a:r>
              <a:rPr lang="en-US" b="1" dirty="0">
                <a:solidFill>
                  <a:srgbClr val="FF0000"/>
                </a:solidFill>
              </a:rPr>
              <a:t>MISCARRIAGE</a:t>
            </a:r>
            <a:r>
              <a:rPr lang="en-US" dirty="0"/>
              <a:t> </a:t>
            </a:r>
            <a:r>
              <a:rPr lang="en-US" dirty="0">
                <a:sym typeface="Wingdings" pitchFamily="2" charset="2"/>
              </a:rPr>
              <a:t> 'https://www.reddit.com/</a:t>
            </a:r>
            <a:r>
              <a:rPr lang="en-US" b="1" dirty="0">
                <a:solidFill>
                  <a:srgbClr val="FF0000"/>
                </a:solidFill>
                <a:sym typeface="Wingdings" pitchFamily="2" charset="2"/>
              </a:rPr>
              <a:t>r/Miscarriage</a:t>
            </a:r>
            <a:r>
              <a:rPr lang="en-US" dirty="0">
                <a:sym typeface="Wingdings" pitchFamily="2" charset="2"/>
              </a:rPr>
              <a:t>'</a:t>
            </a:r>
            <a:endParaRPr lang="en-US" dirty="0"/>
          </a:p>
        </p:txBody>
      </p:sp>
      <p:pic>
        <p:nvPicPr>
          <p:cNvPr id="5" name="Picture 4" descr="A screenshot of a cell phone&#10;&#10;Description automatically generated">
            <a:extLst>
              <a:ext uri="{FF2B5EF4-FFF2-40B4-BE49-F238E27FC236}">
                <a16:creationId xmlns:a16="http://schemas.microsoft.com/office/drawing/2014/main" id="{54419864-7115-9E45-B26F-FECBB97D5542}"/>
              </a:ext>
            </a:extLst>
          </p:cNvPr>
          <p:cNvPicPr>
            <a:picLocks noChangeAspect="1"/>
          </p:cNvPicPr>
          <p:nvPr/>
        </p:nvPicPr>
        <p:blipFill>
          <a:blip r:embed="rId2"/>
          <a:stretch>
            <a:fillRect/>
          </a:stretch>
        </p:blipFill>
        <p:spPr>
          <a:xfrm>
            <a:off x="2592166" y="5022593"/>
            <a:ext cx="7010622" cy="121129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369267D9-50E7-7D45-A93E-52EE345BD32A}"/>
              </a:ext>
            </a:extLst>
          </p:cNvPr>
          <p:cNvPicPr>
            <a:picLocks noChangeAspect="1"/>
          </p:cNvPicPr>
          <p:nvPr/>
        </p:nvPicPr>
        <p:blipFill>
          <a:blip r:embed="rId3"/>
          <a:stretch>
            <a:fillRect/>
          </a:stretch>
        </p:blipFill>
        <p:spPr>
          <a:xfrm>
            <a:off x="2592165" y="2713443"/>
            <a:ext cx="7010623" cy="2066811"/>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F8FD999-72FA-D142-8745-B5CFC648C14F}"/>
              </a:ext>
            </a:extLst>
          </p:cNvPr>
          <p:cNvPicPr>
            <a:picLocks noChangeAspect="1"/>
          </p:cNvPicPr>
          <p:nvPr/>
        </p:nvPicPr>
        <p:blipFill>
          <a:blip r:embed="rId4"/>
          <a:stretch>
            <a:fillRect/>
          </a:stretch>
        </p:blipFill>
        <p:spPr>
          <a:xfrm>
            <a:off x="9080895" y="2561446"/>
            <a:ext cx="1658144" cy="2975083"/>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4A7CE17D-0C85-5D45-909B-6EB678E37937}"/>
              </a:ext>
            </a:extLst>
          </p:cNvPr>
          <p:cNvPicPr>
            <a:picLocks noChangeAspect="1"/>
          </p:cNvPicPr>
          <p:nvPr/>
        </p:nvPicPr>
        <p:blipFill>
          <a:blip r:embed="rId4"/>
          <a:stretch>
            <a:fillRect/>
          </a:stretch>
        </p:blipFill>
        <p:spPr>
          <a:xfrm>
            <a:off x="9077919" y="4432652"/>
            <a:ext cx="1658144" cy="2421845"/>
          </a:xfrm>
          <a:prstGeom prst="rect">
            <a:avLst/>
          </a:prstGeom>
        </p:spPr>
      </p:pic>
      <p:sp>
        <p:nvSpPr>
          <p:cNvPr id="15" name="TextBox 14">
            <a:extLst>
              <a:ext uri="{FF2B5EF4-FFF2-40B4-BE49-F238E27FC236}">
                <a16:creationId xmlns:a16="http://schemas.microsoft.com/office/drawing/2014/main" id="{739D5B98-1BC3-6044-B4CC-3262D39A37B1}"/>
              </a:ext>
            </a:extLst>
          </p:cNvPr>
          <p:cNvSpPr txBox="1"/>
          <p:nvPr/>
        </p:nvSpPr>
        <p:spPr>
          <a:xfrm>
            <a:off x="10088348" y="3765441"/>
            <a:ext cx="1199367" cy="369332"/>
          </a:xfrm>
          <a:prstGeom prst="rect">
            <a:avLst/>
          </a:prstGeom>
          <a:noFill/>
        </p:spPr>
        <p:txBody>
          <a:bodyPr wrap="none" rtlCol="0">
            <a:spAutoFit/>
          </a:bodyPr>
          <a:lstStyle/>
          <a:p>
            <a:r>
              <a:rPr lang="en-US" b="1" dirty="0">
                <a:solidFill>
                  <a:srgbClr val="FF85FF"/>
                </a:solidFill>
              </a:rPr>
              <a:t>877 posts</a:t>
            </a:r>
          </a:p>
        </p:txBody>
      </p:sp>
      <p:sp>
        <p:nvSpPr>
          <p:cNvPr id="16" name="TextBox 15">
            <a:extLst>
              <a:ext uri="{FF2B5EF4-FFF2-40B4-BE49-F238E27FC236}">
                <a16:creationId xmlns:a16="http://schemas.microsoft.com/office/drawing/2014/main" id="{12CCD6B1-239D-5B45-860F-DE4E521D753A}"/>
              </a:ext>
            </a:extLst>
          </p:cNvPr>
          <p:cNvSpPr txBox="1"/>
          <p:nvPr/>
        </p:nvSpPr>
        <p:spPr>
          <a:xfrm>
            <a:off x="10071775" y="5404795"/>
            <a:ext cx="1199367" cy="369332"/>
          </a:xfrm>
          <a:prstGeom prst="rect">
            <a:avLst/>
          </a:prstGeom>
          <a:noFill/>
        </p:spPr>
        <p:txBody>
          <a:bodyPr wrap="none" rtlCol="0">
            <a:spAutoFit/>
          </a:bodyPr>
          <a:lstStyle/>
          <a:p>
            <a:r>
              <a:rPr lang="en-US" b="1" dirty="0">
                <a:solidFill>
                  <a:srgbClr val="FF0000"/>
                </a:solidFill>
              </a:rPr>
              <a:t>877 posts</a:t>
            </a:r>
          </a:p>
        </p:txBody>
      </p:sp>
    </p:spTree>
    <p:extLst>
      <p:ext uri="{BB962C8B-B14F-4D97-AF65-F5344CB8AC3E}">
        <p14:creationId xmlns:p14="http://schemas.microsoft.com/office/powerpoint/2010/main" val="2852562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A6E48A-EF60-9040-9A9C-EDF9E057E3CA}"/>
              </a:ext>
            </a:extLst>
          </p:cNvPr>
          <p:cNvSpPr/>
          <p:nvPr/>
        </p:nvSpPr>
        <p:spPr>
          <a:xfrm>
            <a:off x="2000250" y="3782914"/>
            <a:ext cx="5186363" cy="2417860"/>
          </a:xfrm>
          <a:prstGeom prst="rect">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000C78-571D-8448-B0E3-BE9F440CF46D}"/>
              </a:ext>
            </a:extLst>
          </p:cNvPr>
          <p:cNvSpPr/>
          <p:nvPr/>
        </p:nvSpPr>
        <p:spPr>
          <a:xfrm>
            <a:off x="7671608" y="3782914"/>
            <a:ext cx="3525839" cy="2417860"/>
          </a:xfrm>
          <a:prstGeom prst="rect">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00D906-0CC8-6E42-939F-3560969FD659}"/>
              </a:ext>
            </a:extLst>
          </p:cNvPr>
          <p:cNvSpPr>
            <a:spLocks noGrp="1"/>
          </p:cNvSpPr>
          <p:nvPr>
            <p:ph type="title"/>
          </p:nvPr>
        </p:nvSpPr>
        <p:spPr/>
        <p:txBody>
          <a:bodyPr/>
          <a:lstStyle/>
          <a:p>
            <a:r>
              <a:rPr lang="en-US" dirty="0"/>
              <a:t>2. Prepare Data</a:t>
            </a:r>
          </a:p>
        </p:txBody>
      </p:sp>
      <p:sp>
        <p:nvSpPr>
          <p:cNvPr id="3" name="Content Placeholder 2">
            <a:extLst>
              <a:ext uri="{FF2B5EF4-FFF2-40B4-BE49-F238E27FC236}">
                <a16:creationId xmlns:a16="http://schemas.microsoft.com/office/drawing/2014/main" id="{5DBEA242-A45B-1F4F-8991-EC39EAF8BCF8}"/>
              </a:ext>
            </a:extLst>
          </p:cNvPr>
          <p:cNvSpPr>
            <a:spLocks noGrp="1"/>
          </p:cNvSpPr>
          <p:nvPr>
            <p:ph idx="1"/>
          </p:nvPr>
        </p:nvSpPr>
        <p:spPr>
          <a:xfrm>
            <a:off x="2592925" y="1564720"/>
            <a:ext cx="8915400" cy="3777622"/>
          </a:xfrm>
        </p:spPr>
        <p:txBody>
          <a:bodyPr/>
          <a:lstStyle/>
          <a:p>
            <a:r>
              <a:rPr lang="en-US" dirty="0"/>
              <a:t>Dropped rows with the no / repeated text</a:t>
            </a:r>
          </a:p>
          <a:p>
            <a:r>
              <a:rPr lang="en-US" dirty="0"/>
              <a:t>Dropped welcome messages or instructions</a:t>
            </a:r>
          </a:p>
          <a:p>
            <a:r>
              <a:rPr lang="en-US" dirty="0"/>
              <a:t>Cleaning the text</a:t>
            </a:r>
          </a:p>
          <a:p>
            <a:pPr marL="0" indent="0">
              <a:buNone/>
            </a:pPr>
            <a:endParaRPr lang="en-US" dirty="0"/>
          </a:p>
        </p:txBody>
      </p:sp>
      <p:sp>
        <p:nvSpPr>
          <p:cNvPr id="4" name="TextBox 3">
            <a:extLst>
              <a:ext uri="{FF2B5EF4-FFF2-40B4-BE49-F238E27FC236}">
                <a16:creationId xmlns:a16="http://schemas.microsoft.com/office/drawing/2014/main" id="{2B1C254F-F3A3-5747-913B-5FA319626348}"/>
              </a:ext>
            </a:extLst>
          </p:cNvPr>
          <p:cNvSpPr txBox="1"/>
          <p:nvPr/>
        </p:nvSpPr>
        <p:spPr>
          <a:xfrm>
            <a:off x="2971800" y="2733415"/>
            <a:ext cx="7600157" cy="646331"/>
          </a:xfrm>
          <a:prstGeom prst="rect">
            <a:avLst/>
          </a:prstGeom>
          <a:noFill/>
        </p:spPr>
        <p:txBody>
          <a:bodyPr wrap="none" rtlCol="0">
            <a:spAutoFit/>
          </a:bodyPr>
          <a:lstStyle/>
          <a:p>
            <a:pPr marL="285750" indent="-285750">
              <a:buFont typeface="Arial" panose="020B0604020202020204" pitchFamily="34" charset="0"/>
              <a:buChar char="•"/>
            </a:pPr>
            <a:r>
              <a:rPr lang="en-US" dirty="0"/>
              <a:t>Remove html text / Lower case / Remove stopwords / Stemming</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F38B10E1-A970-634E-91AB-F0A5B4E066D6}"/>
              </a:ext>
            </a:extLst>
          </p:cNvPr>
          <p:cNvSpPr txBox="1"/>
          <p:nvPr/>
        </p:nvSpPr>
        <p:spPr>
          <a:xfrm>
            <a:off x="2122218" y="3811490"/>
            <a:ext cx="4926550" cy="2308324"/>
          </a:xfrm>
          <a:prstGeom prst="rect">
            <a:avLst/>
          </a:prstGeom>
          <a:noFill/>
        </p:spPr>
        <p:txBody>
          <a:bodyPr wrap="square" rtlCol="0">
            <a:spAutoFit/>
          </a:bodyPr>
          <a:lstStyle/>
          <a:p>
            <a:r>
              <a:rPr lang="en-SG" dirty="0"/>
              <a:t>'My </a:t>
            </a:r>
            <a:r>
              <a:rPr lang="en-SG" dirty="0">
                <a:solidFill>
                  <a:srgbClr val="0070C0"/>
                </a:solidFill>
              </a:rPr>
              <a:t>husband</a:t>
            </a:r>
            <a:r>
              <a:rPr lang="en-SG" dirty="0"/>
              <a:t> and I are 32, </a:t>
            </a:r>
            <a:r>
              <a:rPr lang="en-SG" dirty="0">
                <a:solidFill>
                  <a:srgbClr val="0070C0"/>
                </a:solidFill>
              </a:rPr>
              <a:t>establish</a:t>
            </a:r>
            <a:r>
              <a:rPr lang="en-SG" dirty="0"/>
              <a:t>ed in our </a:t>
            </a:r>
            <a:r>
              <a:rPr lang="en-SG" dirty="0">
                <a:solidFill>
                  <a:srgbClr val="0070C0"/>
                </a:solidFill>
              </a:rPr>
              <a:t>career</a:t>
            </a:r>
            <a:r>
              <a:rPr lang="en-SG" dirty="0"/>
              <a:t>s, both </a:t>
            </a:r>
            <a:r>
              <a:rPr lang="en-SG" dirty="0">
                <a:solidFill>
                  <a:srgbClr val="0070C0"/>
                </a:solidFill>
              </a:rPr>
              <a:t>type</a:t>
            </a:r>
            <a:r>
              <a:rPr lang="en-SG" dirty="0"/>
              <a:t> A </a:t>
            </a:r>
            <a:r>
              <a:rPr lang="en-SG" dirty="0">
                <a:solidFill>
                  <a:srgbClr val="0070C0"/>
                </a:solidFill>
              </a:rPr>
              <a:t>person</a:t>
            </a:r>
            <a:r>
              <a:rPr lang="en-SG" dirty="0"/>
              <a:t>alities and have been </a:t>
            </a:r>
            <a:r>
              <a:rPr lang="en-SG" dirty="0">
                <a:solidFill>
                  <a:srgbClr val="0070C0"/>
                </a:solidFill>
              </a:rPr>
              <a:t>TTC</a:t>
            </a:r>
            <a:r>
              <a:rPr lang="en-SG" dirty="0"/>
              <a:t> for over a </a:t>
            </a:r>
            <a:r>
              <a:rPr lang="en-SG" dirty="0">
                <a:solidFill>
                  <a:srgbClr val="0070C0"/>
                </a:solidFill>
              </a:rPr>
              <a:t>year</a:t>
            </a:r>
            <a:r>
              <a:rPr lang="en-SG" dirty="0"/>
              <a:t>. \n\nWe </a:t>
            </a:r>
            <a:r>
              <a:rPr lang="en-SG" dirty="0">
                <a:solidFill>
                  <a:srgbClr val="0070C0"/>
                </a:solidFill>
              </a:rPr>
              <a:t>want</a:t>
            </a:r>
            <a:r>
              <a:rPr lang="en-SG" dirty="0"/>
              <a:t>ed to </a:t>
            </a:r>
            <a:r>
              <a:rPr lang="en-SG" dirty="0">
                <a:solidFill>
                  <a:srgbClr val="0070C0"/>
                </a:solidFill>
              </a:rPr>
              <a:t>wait</a:t>
            </a:r>
            <a:r>
              <a:rPr lang="en-SG" dirty="0"/>
              <a:t> a </a:t>
            </a:r>
            <a:r>
              <a:rPr lang="en-SG" dirty="0">
                <a:solidFill>
                  <a:srgbClr val="0070C0"/>
                </a:solidFill>
              </a:rPr>
              <a:t>littl</a:t>
            </a:r>
            <a:r>
              <a:rPr lang="en-SG" dirty="0"/>
              <a:t>e </a:t>
            </a:r>
            <a:r>
              <a:rPr lang="en-SG" dirty="0">
                <a:solidFill>
                  <a:srgbClr val="0070C0"/>
                </a:solidFill>
              </a:rPr>
              <a:t>longer</a:t>
            </a:r>
            <a:r>
              <a:rPr lang="en-SG" dirty="0"/>
              <a:t> n\nThe </a:t>
            </a:r>
            <a:r>
              <a:rPr lang="en-SG" dirty="0">
                <a:solidFill>
                  <a:srgbClr val="0070C0"/>
                </a:solidFill>
              </a:rPr>
              <a:t>world</a:t>
            </a:r>
            <a:r>
              <a:rPr lang="en-SG" dirty="0"/>
              <a:t> </a:t>
            </a:r>
            <a:r>
              <a:rPr lang="en-SG" dirty="0">
                <a:solidFill>
                  <a:srgbClr val="0070C0"/>
                </a:solidFill>
              </a:rPr>
              <a:t>make</a:t>
            </a:r>
            <a:r>
              <a:rPr lang="en-SG" dirty="0"/>
              <a:t>s it </a:t>
            </a:r>
            <a:r>
              <a:rPr lang="en-SG" dirty="0">
                <a:solidFill>
                  <a:srgbClr val="0070C0"/>
                </a:solidFill>
              </a:rPr>
              <a:t>seem</a:t>
            </a:r>
            <a:r>
              <a:rPr lang="en-SG" dirty="0"/>
              <a:t> </a:t>
            </a:r>
            <a:r>
              <a:rPr lang="en-SG" dirty="0">
                <a:solidFill>
                  <a:srgbClr val="0070C0"/>
                </a:solidFill>
              </a:rPr>
              <a:t>like</a:t>
            </a:r>
            <a:r>
              <a:rPr lang="en-SG" dirty="0"/>
              <a:t> you </a:t>
            </a:r>
            <a:r>
              <a:rPr lang="en-SG" dirty="0">
                <a:solidFill>
                  <a:srgbClr val="0070C0"/>
                </a:solidFill>
              </a:rPr>
              <a:t>go</a:t>
            </a:r>
            <a:r>
              <a:rPr lang="en-SG" dirty="0"/>
              <a:t> off </a:t>
            </a:r>
            <a:r>
              <a:rPr lang="en-SG" dirty="0">
                <a:solidFill>
                  <a:srgbClr val="0070C0"/>
                </a:solidFill>
              </a:rPr>
              <a:t>birth</a:t>
            </a:r>
            <a:r>
              <a:rPr lang="en-SG" dirty="0"/>
              <a:t> </a:t>
            </a:r>
            <a:r>
              <a:rPr lang="en-SG" dirty="0">
                <a:solidFill>
                  <a:srgbClr val="0070C0"/>
                </a:solidFill>
              </a:rPr>
              <a:t>control </a:t>
            </a:r>
            <a:r>
              <a:rPr lang="en-SG" dirty="0"/>
              <a:t>and </a:t>
            </a:r>
            <a:r>
              <a:rPr lang="en-SG" dirty="0">
                <a:solidFill>
                  <a:srgbClr val="0070C0"/>
                </a:solidFill>
              </a:rPr>
              <a:t>get</a:t>
            </a:r>
            <a:r>
              <a:rPr lang="en-SG" dirty="0"/>
              <a:t> </a:t>
            </a:r>
            <a:r>
              <a:rPr lang="en-SG" dirty="0">
                <a:solidFill>
                  <a:srgbClr val="0070C0"/>
                </a:solidFill>
              </a:rPr>
              <a:t>pregnant</a:t>
            </a:r>
            <a:r>
              <a:rPr lang="en-SG" dirty="0"/>
              <a:t> on the </a:t>
            </a:r>
            <a:r>
              <a:rPr lang="en-SG" dirty="0">
                <a:solidFill>
                  <a:srgbClr val="0070C0"/>
                </a:solidFill>
              </a:rPr>
              <a:t>first</a:t>
            </a:r>
            <a:r>
              <a:rPr lang="en-SG" dirty="0"/>
              <a:t> </a:t>
            </a:r>
            <a:r>
              <a:rPr lang="en-SG" dirty="0">
                <a:solidFill>
                  <a:srgbClr val="0070C0"/>
                </a:solidFill>
              </a:rPr>
              <a:t>try</a:t>
            </a:r>
            <a:r>
              <a:rPr lang="en-SG" dirty="0"/>
              <a:t>.... not the </a:t>
            </a:r>
            <a:r>
              <a:rPr lang="en-SG" dirty="0">
                <a:solidFill>
                  <a:srgbClr val="0070C0"/>
                </a:solidFill>
              </a:rPr>
              <a:t>case</a:t>
            </a:r>
            <a:r>
              <a:rPr lang="en-SG" dirty="0"/>
              <a:t> for </a:t>
            </a:r>
            <a:r>
              <a:rPr lang="en-SG" dirty="0">
                <a:solidFill>
                  <a:srgbClr val="0070C0"/>
                </a:solidFill>
              </a:rPr>
              <a:t>us</a:t>
            </a:r>
            <a:r>
              <a:rPr lang="en-SG" dirty="0"/>
              <a:t>. </a:t>
            </a:r>
            <a:r>
              <a:rPr lang="en-SG" dirty="0">
                <a:solidFill>
                  <a:srgbClr val="0070C0"/>
                </a:solidFill>
              </a:rPr>
              <a:t>Irregular</a:t>
            </a:r>
            <a:r>
              <a:rPr lang="en-SG" dirty="0"/>
              <a:t> </a:t>
            </a:r>
            <a:r>
              <a:rPr lang="en-SG" dirty="0">
                <a:solidFill>
                  <a:srgbClr val="0070C0"/>
                </a:solidFill>
              </a:rPr>
              <a:t>period</a:t>
            </a:r>
            <a:r>
              <a:rPr lang="en-SG" dirty="0"/>
              <a:t>s, not </a:t>
            </a:r>
            <a:r>
              <a:rPr lang="en-SG" dirty="0">
                <a:solidFill>
                  <a:srgbClr val="0070C0"/>
                </a:solidFill>
              </a:rPr>
              <a:t>ovul</a:t>
            </a:r>
            <a:r>
              <a:rPr lang="en-SG" dirty="0"/>
              <a:t>ating, </a:t>
            </a:r>
            <a:r>
              <a:rPr lang="en-SG" dirty="0">
                <a:solidFill>
                  <a:srgbClr val="0070C0"/>
                </a:solidFill>
              </a:rPr>
              <a:t>non</a:t>
            </a:r>
            <a:r>
              <a:rPr lang="en-SG" dirty="0"/>
              <a:t> </a:t>
            </a:r>
            <a:r>
              <a:rPr lang="en-SG" dirty="0">
                <a:solidFill>
                  <a:srgbClr val="0070C0"/>
                </a:solidFill>
              </a:rPr>
              <a:t>progress</a:t>
            </a:r>
            <a:r>
              <a:rPr lang="en-SG" dirty="0"/>
              <a:t>ive </a:t>
            </a:r>
            <a:r>
              <a:rPr lang="en-SG" dirty="0">
                <a:solidFill>
                  <a:srgbClr val="0070C0"/>
                </a:solidFill>
              </a:rPr>
              <a:t>sperm</a:t>
            </a:r>
            <a:r>
              <a:rPr lang="en-SG" dirty="0"/>
              <a:t>... ‘</a:t>
            </a:r>
            <a:endParaRPr lang="en-US" dirty="0"/>
          </a:p>
        </p:txBody>
      </p:sp>
      <p:sp>
        <p:nvSpPr>
          <p:cNvPr id="6" name="TextBox 5">
            <a:extLst>
              <a:ext uri="{FF2B5EF4-FFF2-40B4-BE49-F238E27FC236}">
                <a16:creationId xmlns:a16="http://schemas.microsoft.com/office/drawing/2014/main" id="{3522613F-64D9-4C47-90E5-54A7B5146700}"/>
              </a:ext>
            </a:extLst>
          </p:cNvPr>
          <p:cNvSpPr txBox="1"/>
          <p:nvPr/>
        </p:nvSpPr>
        <p:spPr>
          <a:xfrm>
            <a:off x="7799797" y="3811490"/>
            <a:ext cx="3357562" cy="2031325"/>
          </a:xfrm>
          <a:prstGeom prst="rect">
            <a:avLst/>
          </a:prstGeom>
          <a:noFill/>
        </p:spPr>
        <p:txBody>
          <a:bodyPr wrap="square" rtlCol="0">
            <a:spAutoFit/>
          </a:bodyPr>
          <a:lstStyle/>
          <a:p>
            <a:r>
              <a:rPr lang="en-SG" dirty="0"/>
              <a:t>'</a:t>
            </a:r>
            <a:r>
              <a:rPr lang="en-SG" dirty="0">
                <a:solidFill>
                  <a:srgbClr val="0070C0"/>
                </a:solidFill>
              </a:rPr>
              <a:t>husband establish career type person ttc year want wait littl longer world make seem like go birth control get pregnant first tri case us irregular period ovul non progress sperm</a:t>
            </a:r>
            <a:r>
              <a:rPr lang="en-SG" dirty="0"/>
              <a:t>’</a:t>
            </a:r>
            <a:endParaRPr lang="en-US" dirty="0"/>
          </a:p>
        </p:txBody>
      </p:sp>
      <p:sp>
        <p:nvSpPr>
          <p:cNvPr id="9" name="TextBox 8">
            <a:extLst>
              <a:ext uri="{FF2B5EF4-FFF2-40B4-BE49-F238E27FC236}">
                <a16:creationId xmlns:a16="http://schemas.microsoft.com/office/drawing/2014/main" id="{27862F46-EA5B-3B46-A955-1228162508D7}"/>
              </a:ext>
            </a:extLst>
          </p:cNvPr>
          <p:cNvSpPr txBox="1"/>
          <p:nvPr/>
        </p:nvSpPr>
        <p:spPr>
          <a:xfrm>
            <a:off x="1901052" y="3381761"/>
            <a:ext cx="1633781" cy="369332"/>
          </a:xfrm>
          <a:prstGeom prst="rect">
            <a:avLst/>
          </a:prstGeom>
          <a:noFill/>
        </p:spPr>
        <p:txBody>
          <a:bodyPr wrap="none" rtlCol="0">
            <a:spAutoFit/>
          </a:bodyPr>
          <a:lstStyle/>
          <a:p>
            <a:r>
              <a:rPr lang="en-US" b="1" dirty="0"/>
              <a:t>Original Text:</a:t>
            </a:r>
          </a:p>
        </p:txBody>
      </p:sp>
      <p:sp>
        <p:nvSpPr>
          <p:cNvPr id="11" name="TextBox 10">
            <a:extLst>
              <a:ext uri="{FF2B5EF4-FFF2-40B4-BE49-F238E27FC236}">
                <a16:creationId xmlns:a16="http://schemas.microsoft.com/office/drawing/2014/main" id="{043429E9-8E38-5744-BC66-BF0987EC6B7E}"/>
              </a:ext>
            </a:extLst>
          </p:cNvPr>
          <p:cNvSpPr txBox="1"/>
          <p:nvPr/>
        </p:nvSpPr>
        <p:spPr>
          <a:xfrm>
            <a:off x="7586419" y="3379746"/>
            <a:ext cx="1428596" cy="369332"/>
          </a:xfrm>
          <a:prstGeom prst="rect">
            <a:avLst/>
          </a:prstGeom>
          <a:noFill/>
        </p:spPr>
        <p:txBody>
          <a:bodyPr wrap="none" rtlCol="0">
            <a:spAutoFit/>
          </a:bodyPr>
          <a:lstStyle/>
          <a:p>
            <a:r>
              <a:rPr lang="en-US" b="1" dirty="0"/>
              <a:t>Clean Text:</a:t>
            </a:r>
          </a:p>
        </p:txBody>
      </p:sp>
    </p:spTree>
    <p:extLst>
      <p:ext uri="{BB962C8B-B14F-4D97-AF65-F5344CB8AC3E}">
        <p14:creationId xmlns:p14="http://schemas.microsoft.com/office/powerpoint/2010/main" val="42389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E85E-8BD4-DD46-9614-06C1332B3B4B}"/>
              </a:ext>
            </a:extLst>
          </p:cNvPr>
          <p:cNvSpPr>
            <a:spLocks noGrp="1"/>
          </p:cNvSpPr>
          <p:nvPr>
            <p:ph type="title"/>
          </p:nvPr>
        </p:nvSpPr>
        <p:spPr/>
        <p:txBody>
          <a:bodyPr/>
          <a:lstStyle/>
          <a:p>
            <a:r>
              <a:rPr lang="en-US" dirty="0"/>
              <a:t>2. Prepare Data</a:t>
            </a:r>
          </a:p>
        </p:txBody>
      </p:sp>
      <p:sp>
        <p:nvSpPr>
          <p:cNvPr id="3" name="Content Placeholder 2">
            <a:extLst>
              <a:ext uri="{FF2B5EF4-FFF2-40B4-BE49-F238E27FC236}">
                <a16:creationId xmlns:a16="http://schemas.microsoft.com/office/drawing/2014/main" id="{6D043E2E-1915-6341-BDC5-294A1625995C}"/>
              </a:ext>
            </a:extLst>
          </p:cNvPr>
          <p:cNvSpPr>
            <a:spLocks noGrp="1"/>
          </p:cNvSpPr>
          <p:nvPr>
            <p:ph idx="1"/>
          </p:nvPr>
        </p:nvSpPr>
        <p:spPr>
          <a:xfrm>
            <a:off x="2592925" y="1547813"/>
            <a:ext cx="8915400" cy="1280890"/>
          </a:xfrm>
        </p:spPr>
        <p:txBody>
          <a:bodyPr/>
          <a:lstStyle/>
          <a:p>
            <a:r>
              <a:rPr lang="en-US" b="1" dirty="0">
                <a:solidFill>
                  <a:srgbClr val="FF85FF"/>
                </a:solidFill>
              </a:rPr>
              <a:t>‘TryingForABaby’ : 1</a:t>
            </a:r>
          </a:p>
          <a:p>
            <a:r>
              <a:rPr lang="en-US" b="1" dirty="0">
                <a:solidFill>
                  <a:srgbClr val="FF0000"/>
                </a:solidFill>
              </a:rPr>
              <a:t>‘Miscarriage’ : 0</a:t>
            </a:r>
          </a:p>
        </p:txBody>
      </p:sp>
      <p:pic>
        <p:nvPicPr>
          <p:cNvPr id="8" name="Picture 7" descr="A screenshot of a cell phone&#10;&#10;Description automatically generated">
            <a:extLst>
              <a:ext uri="{FF2B5EF4-FFF2-40B4-BE49-F238E27FC236}">
                <a16:creationId xmlns:a16="http://schemas.microsoft.com/office/drawing/2014/main" id="{BD085CDC-48B8-6D4D-9C1D-AFD9EEF28C37}"/>
              </a:ext>
            </a:extLst>
          </p:cNvPr>
          <p:cNvPicPr>
            <a:picLocks noChangeAspect="1"/>
          </p:cNvPicPr>
          <p:nvPr/>
        </p:nvPicPr>
        <p:blipFill>
          <a:blip r:embed="rId2"/>
          <a:stretch>
            <a:fillRect/>
          </a:stretch>
        </p:blipFill>
        <p:spPr>
          <a:xfrm>
            <a:off x="3236912" y="2584561"/>
            <a:ext cx="6101749" cy="168887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CE9766E-8314-9B41-B123-082D8AFC1965}"/>
              </a:ext>
            </a:extLst>
          </p:cNvPr>
          <p:cNvPicPr>
            <a:picLocks noChangeAspect="1"/>
          </p:cNvPicPr>
          <p:nvPr/>
        </p:nvPicPr>
        <p:blipFill>
          <a:blip r:embed="rId3"/>
          <a:stretch>
            <a:fillRect/>
          </a:stretch>
        </p:blipFill>
        <p:spPr>
          <a:xfrm>
            <a:off x="3179759" y="4375149"/>
            <a:ext cx="6101749" cy="1280890"/>
          </a:xfrm>
          <a:prstGeom prst="rect">
            <a:avLst/>
          </a:prstGeom>
        </p:spPr>
      </p:pic>
    </p:spTree>
    <p:extLst>
      <p:ext uri="{BB962C8B-B14F-4D97-AF65-F5344CB8AC3E}">
        <p14:creationId xmlns:p14="http://schemas.microsoft.com/office/powerpoint/2010/main" val="2255437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641CC0CC-8B8B-554A-BCDC-A885A065ECFF}"/>
              </a:ext>
            </a:extLst>
          </p:cNvPr>
          <p:cNvPicPr>
            <a:picLocks noChangeAspect="1"/>
          </p:cNvPicPr>
          <p:nvPr/>
        </p:nvPicPr>
        <p:blipFill>
          <a:blip r:embed="rId2"/>
          <a:stretch>
            <a:fillRect/>
          </a:stretch>
        </p:blipFill>
        <p:spPr>
          <a:xfrm>
            <a:off x="2592925" y="1387474"/>
            <a:ext cx="9137113" cy="5262404"/>
          </a:xfrm>
          <a:prstGeom prst="rect">
            <a:avLst/>
          </a:prstGeom>
        </p:spPr>
      </p:pic>
      <p:sp>
        <p:nvSpPr>
          <p:cNvPr id="2" name="Title 1">
            <a:extLst>
              <a:ext uri="{FF2B5EF4-FFF2-40B4-BE49-F238E27FC236}">
                <a16:creationId xmlns:a16="http://schemas.microsoft.com/office/drawing/2014/main" id="{716E495A-FF0C-4644-B2BC-064F989D70B5}"/>
              </a:ext>
            </a:extLst>
          </p:cNvPr>
          <p:cNvSpPr>
            <a:spLocks noGrp="1"/>
          </p:cNvSpPr>
          <p:nvPr>
            <p:ph type="title"/>
          </p:nvPr>
        </p:nvSpPr>
        <p:spPr/>
        <p:txBody>
          <a:bodyPr/>
          <a:lstStyle/>
          <a:p>
            <a:r>
              <a:rPr lang="en-US" dirty="0"/>
              <a:t>3. Exploratory Data Analysis</a:t>
            </a:r>
          </a:p>
        </p:txBody>
      </p:sp>
      <p:graphicFrame>
        <p:nvGraphicFramePr>
          <p:cNvPr id="4" name="Table 4">
            <a:extLst>
              <a:ext uri="{FF2B5EF4-FFF2-40B4-BE49-F238E27FC236}">
                <a16:creationId xmlns:a16="http://schemas.microsoft.com/office/drawing/2014/main" id="{7C2C6EDD-3B32-574A-8CE2-F7ED8036562F}"/>
              </a:ext>
            </a:extLst>
          </p:cNvPr>
          <p:cNvGraphicFramePr>
            <a:graphicFrameLocks noGrp="1"/>
          </p:cNvGraphicFramePr>
          <p:nvPr>
            <p:extLst>
              <p:ext uri="{D42A27DB-BD31-4B8C-83A1-F6EECF244321}">
                <p14:modId xmlns:p14="http://schemas.microsoft.com/office/powerpoint/2010/main" val="3496085356"/>
              </p:ext>
            </p:extLst>
          </p:nvPr>
        </p:nvGraphicFramePr>
        <p:xfrm>
          <a:off x="4824530" y="1996440"/>
          <a:ext cx="6285450" cy="2865120"/>
        </p:xfrm>
        <a:graphic>
          <a:graphicData uri="http://schemas.openxmlformats.org/drawingml/2006/table">
            <a:tbl>
              <a:tblPr firstRow="1" bandRow="1">
                <a:tableStyleId>{5C22544A-7EE6-4342-B048-85BDC9FD1C3A}</a:tableStyleId>
              </a:tblPr>
              <a:tblGrid>
                <a:gridCol w="2928937">
                  <a:extLst>
                    <a:ext uri="{9D8B030D-6E8A-4147-A177-3AD203B41FA5}">
                      <a16:colId xmlns:a16="http://schemas.microsoft.com/office/drawing/2014/main" val="1280772433"/>
                    </a:ext>
                  </a:extLst>
                </a:gridCol>
                <a:gridCol w="1825625">
                  <a:extLst>
                    <a:ext uri="{9D8B030D-6E8A-4147-A177-3AD203B41FA5}">
                      <a16:colId xmlns:a16="http://schemas.microsoft.com/office/drawing/2014/main" val="2532639617"/>
                    </a:ext>
                  </a:extLst>
                </a:gridCol>
                <a:gridCol w="1530888">
                  <a:extLst>
                    <a:ext uri="{9D8B030D-6E8A-4147-A177-3AD203B41FA5}">
                      <a16:colId xmlns:a16="http://schemas.microsoft.com/office/drawing/2014/main" val="2968201277"/>
                    </a:ext>
                  </a:extLst>
                </a:gridCol>
              </a:tblGrid>
              <a:tr h="0">
                <a:tc>
                  <a:txBody>
                    <a:bodyPr/>
                    <a:lstStyle/>
                    <a:p>
                      <a:endParaRPr lang="en-US" dirty="0"/>
                    </a:p>
                  </a:txBody>
                  <a:tcPr/>
                </a:tc>
                <a:tc>
                  <a:txBody>
                    <a:bodyPr/>
                    <a:lstStyle/>
                    <a:p>
                      <a:pPr algn="ctr"/>
                      <a:r>
                        <a:rPr lang="en-US" b="1" dirty="0">
                          <a:solidFill>
                            <a:schemeClr val="bg1"/>
                          </a:solidFill>
                        </a:rPr>
                        <a:t>Trying To Conceive</a:t>
                      </a:r>
                    </a:p>
                  </a:txBody>
                  <a:tcPr/>
                </a:tc>
                <a:tc>
                  <a:txBody>
                    <a:bodyPr/>
                    <a:lstStyle/>
                    <a:p>
                      <a:pPr algn="ctr"/>
                      <a:r>
                        <a:rPr lang="en-US" b="1" dirty="0">
                          <a:solidFill>
                            <a:schemeClr val="bg1"/>
                          </a:solidFill>
                        </a:rPr>
                        <a:t>Miscarriage</a:t>
                      </a:r>
                    </a:p>
                  </a:txBody>
                  <a:tcPr/>
                </a:tc>
                <a:extLst>
                  <a:ext uri="{0D108BD9-81ED-4DB2-BD59-A6C34878D82A}">
                    <a16:rowId xmlns:a16="http://schemas.microsoft.com/office/drawing/2014/main" val="2089311521"/>
                  </a:ext>
                </a:extLst>
              </a:tr>
              <a:tr h="370840">
                <a:tc>
                  <a:txBody>
                    <a:bodyPr/>
                    <a:lstStyle/>
                    <a:p>
                      <a:r>
                        <a:rPr lang="en-US" b="1" dirty="0"/>
                        <a:t>No. of entries</a:t>
                      </a:r>
                    </a:p>
                  </a:txBody>
                  <a:tcPr/>
                </a:tc>
                <a:tc>
                  <a:txBody>
                    <a:bodyPr/>
                    <a:lstStyle/>
                    <a:p>
                      <a:pPr algn="ctr"/>
                      <a:r>
                        <a:rPr lang="en-US" dirty="0"/>
                        <a:t>875</a:t>
                      </a:r>
                    </a:p>
                  </a:txBody>
                  <a:tcPr/>
                </a:tc>
                <a:tc>
                  <a:txBody>
                    <a:bodyPr/>
                    <a:lstStyle/>
                    <a:p>
                      <a:pPr algn="ctr"/>
                      <a:r>
                        <a:rPr lang="en-US" dirty="0"/>
                        <a:t>826</a:t>
                      </a:r>
                    </a:p>
                  </a:txBody>
                  <a:tcPr/>
                </a:tc>
                <a:extLst>
                  <a:ext uri="{0D108BD9-81ED-4DB2-BD59-A6C34878D82A}">
                    <a16:rowId xmlns:a16="http://schemas.microsoft.com/office/drawing/2014/main" val="3406032052"/>
                  </a:ext>
                </a:extLst>
              </a:tr>
              <a:tr h="370840">
                <a:tc>
                  <a:txBody>
                    <a:bodyPr/>
                    <a:lstStyle/>
                    <a:p>
                      <a:r>
                        <a:rPr lang="en-US" b="1" dirty="0"/>
                        <a:t>Percentage breakdown</a:t>
                      </a:r>
                    </a:p>
                  </a:txBody>
                  <a:tcPr/>
                </a:tc>
                <a:tc>
                  <a:txBody>
                    <a:bodyPr/>
                    <a:lstStyle/>
                    <a:p>
                      <a:pPr algn="ctr"/>
                      <a:r>
                        <a:rPr lang="en-US" dirty="0"/>
                        <a:t>51.4%</a:t>
                      </a:r>
                    </a:p>
                  </a:txBody>
                  <a:tcPr/>
                </a:tc>
                <a:tc>
                  <a:txBody>
                    <a:bodyPr/>
                    <a:lstStyle/>
                    <a:p>
                      <a:pPr algn="ctr"/>
                      <a:r>
                        <a:rPr lang="en-US" dirty="0"/>
                        <a:t>48.6%</a:t>
                      </a:r>
                    </a:p>
                  </a:txBody>
                  <a:tcPr/>
                </a:tc>
                <a:extLst>
                  <a:ext uri="{0D108BD9-81ED-4DB2-BD59-A6C34878D82A}">
                    <a16:rowId xmlns:a16="http://schemas.microsoft.com/office/drawing/2014/main" val="611571661"/>
                  </a:ext>
                </a:extLst>
              </a:tr>
              <a:tr h="370840">
                <a:tc>
                  <a:txBody>
                    <a:bodyPr/>
                    <a:lstStyle/>
                    <a:p>
                      <a:r>
                        <a:rPr lang="en-US" b="1" dirty="0"/>
                        <a:t>Average text length</a:t>
                      </a:r>
                    </a:p>
                  </a:txBody>
                  <a:tcPr/>
                </a:tc>
                <a:tc>
                  <a:txBody>
                    <a:bodyPr/>
                    <a:lstStyle/>
                    <a:p>
                      <a:pPr algn="ctr"/>
                      <a:r>
                        <a:rPr lang="en-US" dirty="0"/>
                        <a:t>67.8</a:t>
                      </a:r>
                    </a:p>
                  </a:txBody>
                  <a:tcPr/>
                </a:tc>
                <a:tc>
                  <a:txBody>
                    <a:bodyPr/>
                    <a:lstStyle/>
                    <a:p>
                      <a:pPr algn="ctr"/>
                      <a:r>
                        <a:rPr lang="en-US" dirty="0"/>
                        <a:t>96.7</a:t>
                      </a:r>
                    </a:p>
                  </a:txBody>
                  <a:tcPr/>
                </a:tc>
                <a:extLst>
                  <a:ext uri="{0D108BD9-81ED-4DB2-BD59-A6C34878D82A}">
                    <a16:rowId xmlns:a16="http://schemas.microsoft.com/office/drawing/2014/main" val="2340517265"/>
                  </a:ext>
                </a:extLst>
              </a:tr>
              <a:tr h="370840">
                <a:tc>
                  <a:txBody>
                    <a:bodyPr/>
                    <a:lstStyle/>
                    <a:p>
                      <a:r>
                        <a:rPr lang="en-US" b="1" dirty="0"/>
                        <a:t>Median text length</a:t>
                      </a:r>
                    </a:p>
                  </a:txBody>
                  <a:tcPr/>
                </a:tc>
                <a:tc>
                  <a:txBody>
                    <a:bodyPr/>
                    <a:lstStyle/>
                    <a:p>
                      <a:pPr algn="ctr"/>
                      <a:r>
                        <a:rPr lang="en-US" dirty="0"/>
                        <a:t>50</a:t>
                      </a:r>
                    </a:p>
                  </a:txBody>
                  <a:tcPr/>
                </a:tc>
                <a:tc>
                  <a:txBody>
                    <a:bodyPr/>
                    <a:lstStyle/>
                    <a:p>
                      <a:pPr algn="ctr"/>
                      <a:r>
                        <a:rPr lang="en-US" dirty="0"/>
                        <a:t>66.5</a:t>
                      </a:r>
                    </a:p>
                  </a:txBody>
                  <a:tcPr/>
                </a:tc>
                <a:extLst>
                  <a:ext uri="{0D108BD9-81ED-4DB2-BD59-A6C34878D82A}">
                    <a16:rowId xmlns:a16="http://schemas.microsoft.com/office/drawing/2014/main" val="903186484"/>
                  </a:ext>
                </a:extLst>
              </a:tr>
              <a:tr h="370840">
                <a:tc>
                  <a:txBody>
                    <a:bodyPr/>
                    <a:lstStyle/>
                    <a:p>
                      <a:r>
                        <a:rPr lang="en-US" b="1" dirty="0"/>
                        <a:t>Minimum text length</a:t>
                      </a:r>
                    </a:p>
                  </a:txBody>
                  <a:tcPr/>
                </a:tc>
                <a:tc>
                  <a:txBody>
                    <a:bodyPr/>
                    <a:lstStyle/>
                    <a:p>
                      <a:pPr algn="ctr"/>
                      <a:r>
                        <a:rPr lang="en-US" dirty="0"/>
                        <a:t>2</a:t>
                      </a:r>
                    </a:p>
                  </a:txBody>
                  <a:tcPr/>
                </a:tc>
                <a:tc>
                  <a:txBody>
                    <a:bodyPr/>
                    <a:lstStyle/>
                    <a:p>
                      <a:pPr algn="ctr"/>
                      <a:r>
                        <a:rPr lang="en-US" dirty="0"/>
                        <a:t>1</a:t>
                      </a:r>
                    </a:p>
                  </a:txBody>
                  <a:tcPr/>
                </a:tc>
                <a:extLst>
                  <a:ext uri="{0D108BD9-81ED-4DB2-BD59-A6C34878D82A}">
                    <a16:rowId xmlns:a16="http://schemas.microsoft.com/office/drawing/2014/main" val="715248545"/>
                  </a:ext>
                </a:extLst>
              </a:tr>
              <a:tr h="370840">
                <a:tc>
                  <a:txBody>
                    <a:bodyPr/>
                    <a:lstStyle/>
                    <a:p>
                      <a:r>
                        <a:rPr lang="en-US" b="1" dirty="0"/>
                        <a:t>Maximum text length</a:t>
                      </a:r>
                    </a:p>
                  </a:txBody>
                  <a:tcPr/>
                </a:tc>
                <a:tc>
                  <a:txBody>
                    <a:bodyPr/>
                    <a:lstStyle/>
                    <a:p>
                      <a:pPr algn="ctr"/>
                      <a:r>
                        <a:rPr lang="en-US" dirty="0"/>
                        <a:t>815</a:t>
                      </a:r>
                    </a:p>
                  </a:txBody>
                  <a:tcPr/>
                </a:tc>
                <a:tc>
                  <a:txBody>
                    <a:bodyPr/>
                    <a:lstStyle/>
                    <a:p>
                      <a:pPr algn="ctr"/>
                      <a:r>
                        <a:rPr lang="en-US" dirty="0"/>
                        <a:t>1237</a:t>
                      </a:r>
                    </a:p>
                  </a:txBody>
                  <a:tcPr/>
                </a:tc>
                <a:extLst>
                  <a:ext uri="{0D108BD9-81ED-4DB2-BD59-A6C34878D82A}">
                    <a16:rowId xmlns:a16="http://schemas.microsoft.com/office/drawing/2014/main" val="2629475524"/>
                  </a:ext>
                </a:extLst>
              </a:tr>
            </a:tbl>
          </a:graphicData>
        </a:graphic>
      </p:graphicFrame>
    </p:spTree>
    <p:extLst>
      <p:ext uri="{BB962C8B-B14F-4D97-AF65-F5344CB8AC3E}">
        <p14:creationId xmlns:p14="http://schemas.microsoft.com/office/powerpoint/2010/main" val="3938889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3357-1E76-004E-8C9A-EBF5C27042AB}"/>
              </a:ext>
            </a:extLst>
          </p:cNvPr>
          <p:cNvSpPr>
            <a:spLocks noGrp="1"/>
          </p:cNvSpPr>
          <p:nvPr>
            <p:ph type="title"/>
          </p:nvPr>
        </p:nvSpPr>
        <p:spPr/>
        <p:txBody>
          <a:bodyPr/>
          <a:lstStyle/>
          <a:p>
            <a:r>
              <a:rPr lang="en-US" dirty="0"/>
              <a:t>3. Exploratory Data Analysis</a:t>
            </a:r>
          </a:p>
        </p:txBody>
      </p:sp>
      <p:sp>
        <p:nvSpPr>
          <p:cNvPr id="8" name="TextBox 7">
            <a:extLst>
              <a:ext uri="{FF2B5EF4-FFF2-40B4-BE49-F238E27FC236}">
                <a16:creationId xmlns:a16="http://schemas.microsoft.com/office/drawing/2014/main" id="{7F32EEB2-A59D-404F-8872-8A3488EE4D32}"/>
              </a:ext>
            </a:extLst>
          </p:cNvPr>
          <p:cNvSpPr txBox="1"/>
          <p:nvPr/>
        </p:nvSpPr>
        <p:spPr>
          <a:xfrm>
            <a:off x="2592925" y="2627871"/>
            <a:ext cx="2337499" cy="369332"/>
          </a:xfrm>
          <a:prstGeom prst="rect">
            <a:avLst/>
          </a:prstGeom>
          <a:noFill/>
        </p:spPr>
        <p:txBody>
          <a:bodyPr wrap="none" rtlCol="0">
            <a:spAutoFit/>
          </a:bodyPr>
          <a:lstStyle/>
          <a:p>
            <a:r>
              <a:rPr lang="en-US" b="1" dirty="0">
                <a:solidFill>
                  <a:srgbClr val="FF85FF"/>
                </a:solidFill>
              </a:rPr>
              <a:t>Trying to Conceive:</a:t>
            </a:r>
          </a:p>
        </p:txBody>
      </p:sp>
      <p:sp>
        <p:nvSpPr>
          <p:cNvPr id="9" name="TextBox 8">
            <a:extLst>
              <a:ext uri="{FF2B5EF4-FFF2-40B4-BE49-F238E27FC236}">
                <a16:creationId xmlns:a16="http://schemas.microsoft.com/office/drawing/2014/main" id="{3D55FCBF-E666-AB42-85C7-4D74BC4FFF4A}"/>
              </a:ext>
            </a:extLst>
          </p:cNvPr>
          <p:cNvSpPr txBox="1"/>
          <p:nvPr/>
        </p:nvSpPr>
        <p:spPr>
          <a:xfrm>
            <a:off x="2592925" y="4928124"/>
            <a:ext cx="1569660" cy="369332"/>
          </a:xfrm>
          <a:prstGeom prst="rect">
            <a:avLst/>
          </a:prstGeom>
          <a:noFill/>
        </p:spPr>
        <p:txBody>
          <a:bodyPr wrap="none" rtlCol="0">
            <a:spAutoFit/>
          </a:bodyPr>
          <a:lstStyle/>
          <a:p>
            <a:r>
              <a:rPr lang="en-US" b="1" dirty="0">
                <a:solidFill>
                  <a:srgbClr val="FF0000"/>
                </a:solidFill>
              </a:rPr>
              <a:t>Miscarriage:</a:t>
            </a:r>
          </a:p>
        </p:txBody>
      </p:sp>
      <p:pic>
        <p:nvPicPr>
          <p:cNvPr id="4" name="Picture 3" descr="A picture containing food&#10;&#10;Description automatically generated">
            <a:extLst>
              <a:ext uri="{FF2B5EF4-FFF2-40B4-BE49-F238E27FC236}">
                <a16:creationId xmlns:a16="http://schemas.microsoft.com/office/drawing/2014/main" id="{75DBDF28-4590-8D44-BA30-75978BEA6F79}"/>
              </a:ext>
            </a:extLst>
          </p:cNvPr>
          <p:cNvPicPr>
            <a:picLocks noChangeAspect="1"/>
          </p:cNvPicPr>
          <p:nvPr/>
        </p:nvPicPr>
        <p:blipFill>
          <a:blip r:embed="rId2"/>
          <a:stretch>
            <a:fillRect/>
          </a:stretch>
        </p:blipFill>
        <p:spPr>
          <a:xfrm>
            <a:off x="5481100" y="1604486"/>
            <a:ext cx="4813178" cy="2416101"/>
          </a:xfrm>
          <a:prstGeom prst="rect">
            <a:avLst/>
          </a:prstGeom>
        </p:spPr>
      </p:pic>
      <p:pic>
        <p:nvPicPr>
          <p:cNvPr id="10" name="Picture 9" descr="A picture containing sitting, different, track, green&#10;&#10;Description automatically generated">
            <a:extLst>
              <a:ext uri="{FF2B5EF4-FFF2-40B4-BE49-F238E27FC236}">
                <a16:creationId xmlns:a16="http://schemas.microsoft.com/office/drawing/2014/main" id="{E368E65C-0A1C-9C43-BCAA-8BFE4DF0FFFA}"/>
              </a:ext>
            </a:extLst>
          </p:cNvPr>
          <p:cNvPicPr>
            <a:picLocks noChangeAspect="1"/>
          </p:cNvPicPr>
          <p:nvPr/>
        </p:nvPicPr>
        <p:blipFill>
          <a:blip r:embed="rId3"/>
          <a:stretch>
            <a:fillRect/>
          </a:stretch>
        </p:blipFill>
        <p:spPr>
          <a:xfrm>
            <a:off x="5481100" y="4115075"/>
            <a:ext cx="4813179" cy="2416101"/>
          </a:xfrm>
          <a:prstGeom prst="rect">
            <a:avLst/>
          </a:prstGeom>
        </p:spPr>
      </p:pic>
    </p:spTree>
    <p:extLst>
      <p:ext uri="{BB962C8B-B14F-4D97-AF65-F5344CB8AC3E}">
        <p14:creationId xmlns:p14="http://schemas.microsoft.com/office/powerpoint/2010/main" val="333244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EF29-1EE4-C541-9011-E6E29787EE54}"/>
              </a:ext>
            </a:extLst>
          </p:cNvPr>
          <p:cNvSpPr>
            <a:spLocks noGrp="1"/>
          </p:cNvSpPr>
          <p:nvPr>
            <p:ph type="title"/>
          </p:nvPr>
        </p:nvSpPr>
        <p:spPr/>
        <p:txBody>
          <a:bodyPr/>
          <a:lstStyle/>
          <a:p>
            <a:r>
              <a:rPr lang="en-US" dirty="0"/>
              <a:t>4. Modelling &amp; Evaluation</a:t>
            </a:r>
          </a:p>
        </p:txBody>
      </p:sp>
      <p:graphicFrame>
        <p:nvGraphicFramePr>
          <p:cNvPr id="5" name="Table 5">
            <a:extLst>
              <a:ext uri="{FF2B5EF4-FFF2-40B4-BE49-F238E27FC236}">
                <a16:creationId xmlns:a16="http://schemas.microsoft.com/office/drawing/2014/main" id="{BCC4881C-608B-8A46-A3F4-319B65368FEA}"/>
              </a:ext>
            </a:extLst>
          </p:cNvPr>
          <p:cNvGraphicFramePr>
            <a:graphicFrameLocks noGrp="1"/>
          </p:cNvGraphicFramePr>
          <p:nvPr>
            <p:extLst>
              <p:ext uri="{D42A27DB-BD31-4B8C-83A1-F6EECF244321}">
                <p14:modId xmlns:p14="http://schemas.microsoft.com/office/powerpoint/2010/main" val="666457917"/>
              </p:ext>
            </p:extLst>
          </p:nvPr>
        </p:nvGraphicFramePr>
        <p:xfrm>
          <a:off x="2592925" y="1414147"/>
          <a:ext cx="8718505" cy="4920591"/>
        </p:xfrm>
        <a:graphic>
          <a:graphicData uri="http://schemas.openxmlformats.org/drawingml/2006/table">
            <a:tbl>
              <a:tblPr firstRow="1" bandRow="1">
                <a:tableStyleId>{5C22544A-7EE6-4342-B048-85BDC9FD1C3A}</a:tableStyleId>
              </a:tblPr>
              <a:tblGrid>
                <a:gridCol w="2708476">
                  <a:extLst>
                    <a:ext uri="{9D8B030D-6E8A-4147-A177-3AD203B41FA5}">
                      <a16:colId xmlns:a16="http://schemas.microsoft.com/office/drawing/2014/main" val="264438400"/>
                    </a:ext>
                  </a:extLst>
                </a:gridCol>
                <a:gridCol w="1469985">
                  <a:extLst>
                    <a:ext uri="{9D8B030D-6E8A-4147-A177-3AD203B41FA5}">
                      <a16:colId xmlns:a16="http://schemas.microsoft.com/office/drawing/2014/main" val="842516628"/>
                    </a:ext>
                  </a:extLst>
                </a:gridCol>
                <a:gridCol w="1516284">
                  <a:extLst>
                    <a:ext uri="{9D8B030D-6E8A-4147-A177-3AD203B41FA5}">
                      <a16:colId xmlns:a16="http://schemas.microsoft.com/office/drawing/2014/main" val="3371273282"/>
                    </a:ext>
                  </a:extLst>
                </a:gridCol>
                <a:gridCol w="1562582">
                  <a:extLst>
                    <a:ext uri="{9D8B030D-6E8A-4147-A177-3AD203B41FA5}">
                      <a16:colId xmlns:a16="http://schemas.microsoft.com/office/drawing/2014/main" val="2777300974"/>
                    </a:ext>
                  </a:extLst>
                </a:gridCol>
                <a:gridCol w="1461178">
                  <a:extLst>
                    <a:ext uri="{9D8B030D-6E8A-4147-A177-3AD203B41FA5}">
                      <a16:colId xmlns:a16="http://schemas.microsoft.com/office/drawing/2014/main" val="301818390"/>
                    </a:ext>
                  </a:extLst>
                </a:gridCol>
              </a:tblGrid>
              <a:tr h="646147">
                <a:tc>
                  <a:txBody>
                    <a:bodyPr/>
                    <a:lstStyle/>
                    <a:p>
                      <a:endParaRPr lang="en-US"/>
                    </a:p>
                  </a:txBody>
                  <a:tcPr/>
                </a:tc>
                <a:tc gridSpan="2">
                  <a:txBody>
                    <a:bodyPr/>
                    <a:lstStyle/>
                    <a:p>
                      <a:pPr algn="ctr"/>
                      <a:r>
                        <a:rPr lang="en-US" dirty="0"/>
                        <a:t>Count Vectorizer</a:t>
                      </a:r>
                    </a:p>
                  </a:txBody>
                  <a:tcPr anchor="ctr"/>
                </a:tc>
                <a:tc hMerge="1">
                  <a:txBody>
                    <a:bodyPr/>
                    <a:lstStyle/>
                    <a:p>
                      <a:endParaRPr lang="en-US" dirty="0"/>
                    </a:p>
                  </a:txBody>
                  <a:tcPr/>
                </a:tc>
                <a:tc gridSpan="2">
                  <a:txBody>
                    <a:bodyPr/>
                    <a:lstStyle/>
                    <a:p>
                      <a:pPr algn="ctr"/>
                      <a:r>
                        <a:rPr lang="en-US" dirty="0"/>
                        <a:t>TFIDF Vectorizer</a:t>
                      </a:r>
                    </a:p>
                  </a:txBody>
                  <a:tcPr anchor="ctr"/>
                </a:tc>
                <a:tc hMerge="1">
                  <a:txBody>
                    <a:bodyPr/>
                    <a:lstStyle/>
                    <a:p>
                      <a:endParaRPr lang="en-US" dirty="0"/>
                    </a:p>
                  </a:txBody>
                  <a:tcPr/>
                </a:tc>
                <a:extLst>
                  <a:ext uri="{0D108BD9-81ED-4DB2-BD59-A6C34878D82A}">
                    <a16:rowId xmlns:a16="http://schemas.microsoft.com/office/drawing/2014/main" val="4013966218"/>
                  </a:ext>
                </a:extLst>
              </a:tr>
              <a:tr h="425778">
                <a:tc>
                  <a:txBody>
                    <a:bodyPr/>
                    <a:lstStyle/>
                    <a:p>
                      <a:pPr algn="ctr"/>
                      <a:endParaRPr lang="en-US" b="1" dirty="0"/>
                    </a:p>
                  </a:txBody>
                  <a:tcPr anchor="ctr"/>
                </a:tc>
                <a:tc>
                  <a:txBody>
                    <a:bodyPr/>
                    <a:lstStyle/>
                    <a:p>
                      <a:pPr algn="ctr"/>
                      <a:r>
                        <a:rPr lang="en-US" b="1" dirty="0"/>
                        <a:t>Train score</a:t>
                      </a:r>
                    </a:p>
                  </a:txBody>
                  <a:tcPr anchor="ctr"/>
                </a:tc>
                <a:tc>
                  <a:txBody>
                    <a:bodyPr/>
                    <a:lstStyle/>
                    <a:p>
                      <a:pPr algn="ctr"/>
                      <a:r>
                        <a:rPr lang="en-US" b="1" dirty="0"/>
                        <a:t>Test score</a:t>
                      </a:r>
                    </a:p>
                  </a:txBody>
                  <a:tcPr anchor="ctr"/>
                </a:tc>
                <a:tc>
                  <a:txBody>
                    <a:bodyPr/>
                    <a:lstStyle/>
                    <a:p>
                      <a:pPr algn="ctr"/>
                      <a:r>
                        <a:rPr lang="en-US" b="1" dirty="0"/>
                        <a:t>Train score</a:t>
                      </a:r>
                    </a:p>
                  </a:txBody>
                  <a:tcPr anchor="ctr"/>
                </a:tc>
                <a:tc>
                  <a:txBody>
                    <a:bodyPr/>
                    <a:lstStyle/>
                    <a:p>
                      <a:pPr algn="ctr"/>
                      <a:r>
                        <a:rPr lang="en-US" b="1" dirty="0"/>
                        <a:t>Test score</a:t>
                      </a:r>
                    </a:p>
                  </a:txBody>
                  <a:tcPr anchor="ctr"/>
                </a:tc>
                <a:extLst>
                  <a:ext uri="{0D108BD9-81ED-4DB2-BD59-A6C34878D82A}">
                    <a16:rowId xmlns:a16="http://schemas.microsoft.com/office/drawing/2014/main" val="558067738"/>
                  </a:ext>
                </a:extLst>
              </a:tr>
              <a:tr h="992937">
                <a:tc>
                  <a:txBody>
                    <a:bodyPr/>
                    <a:lstStyle/>
                    <a:p>
                      <a:pPr algn="ctr"/>
                      <a:r>
                        <a:rPr lang="en-US" b="1" dirty="0"/>
                        <a:t>Logistic Regression</a:t>
                      </a:r>
                    </a:p>
                  </a:txBody>
                  <a:tcPr anchor="ctr"/>
                </a:tc>
                <a:tc>
                  <a:txBody>
                    <a:bodyPr/>
                    <a:lstStyle/>
                    <a:p>
                      <a:pPr algn="ctr"/>
                      <a:r>
                        <a:rPr lang="en-US" dirty="0"/>
                        <a:t>0.998</a:t>
                      </a:r>
                    </a:p>
                  </a:txBody>
                  <a:tcPr anchor="ctr"/>
                </a:tc>
                <a:tc>
                  <a:txBody>
                    <a:bodyPr/>
                    <a:lstStyle/>
                    <a:p>
                      <a:pPr algn="ctr"/>
                      <a:r>
                        <a:rPr lang="en-US" dirty="0"/>
                        <a:t>0.911</a:t>
                      </a:r>
                    </a:p>
                  </a:txBody>
                  <a:tcPr anchor="ctr"/>
                </a:tc>
                <a:tc>
                  <a:txBody>
                    <a:bodyPr/>
                    <a:lstStyle/>
                    <a:p>
                      <a:pPr algn="ctr"/>
                      <a:r>
                        <a:rPr lang="en-US" dirty="0"/>
                        <a:t>0.961</a:t>
                      </a:r>
                    </a:p>
                  </a:txBody>
                  <a:tcPr anchor="ctr"/>
                </a:tc>
                <a:tc>
                  <a:txBody>
                    <a:bodyPr/>
                    <a:lstStyle/>
                    <a:p>
                      <a:pPr algn="ctr"/>
                      <a:r>
                        <a:rPr lang="en-US" dirty="0"/>
                        <a:t>0.927</a:t>
                      </a:r>
                    </a:p>
                  </a:txBody>
                  <a:tcPr anchor="ctr"/>
                </a:tc>
                <a:extLst>
                  <a:ext uri="{0D108BD9-81ED-4DB2-BD59-A6C34878D82A}">
                    <a16:rowId xmlns:a16="http://schemas.microsoft.com/office/drawing/2014/main" val="2069073936"/>
                  </a:ext>
                </a:extLst>
              </a:tr>
              <a:tr h="949124">
                <a:tc>
                  <a:txBody>
                    <a:bodyPr/>
                    <a:lstStyle/>
                    <a:p>
                      <a:pPr algn="ctr"/>
                      <a:r>
                        <a:rPr lang="en-US" b="1" dirty="0"/>
                        <a:t>KNN Classifier</a:t>
                      </a:r>
                    </a:p>
                  </a:txBody>
                  <a:tcPr anchor="ctr"/>
                </a:tc>
                <a:tc>
                  <a:txBody>
                    <a:bodyPr/>
                    <a:lstStyle/>
                    <a:p>
                      <a:pPr algn="ctr"/>
                      <a:r>
                        <a:rPr lang="en-US" dirty="0"/>
                        <a:t>0.861</a:t>
                      </a:r>
                    </a:p>
                  </a:txBody>
                  <a:tcPr anchor="ctr"/>
                </a:tc>
                <a:tc>
                  <a:txBody>
                    <a:bodyPr/>
                    <a:lstStyle/>
                    <a:p>
                      <a:pPr algn="ctr"/>
                      <a:r>
                        <a:rPr lang="en-US" dirty="0"/>
                        <a:t>0.747</a:t>
                      </a:r>
                    </a:p>
                  </a:txBody>
                  <a:tcPr anchor="ctr"/>
                </a:tc>
                <a:tc>
                  <a:txBody>
                    <a:bodyPr/>
                    <a:lstStyle/>
                    <a:p>
                      <a:pPr algn="ctr"/>
                      <a:r>
                        <a:rPr lang="en-US" dirty="0"/>
                        <a:t>0.904</a:t>
                      </a:r>
                    </a:p>
                  </a:txBody>
                  <a:tcPr anchor="ctr"/>
                </a:tc>
                <a:tc>
                  <a:txBody>
                    <a:bodyPr/>
                    <a:lstStyle/>
                    <a:p>
                      <a:pPr algn="ctr"/>
                      <a:r>
                        <a:rPr lang="en-US" dirty="0"/>
                        <a:t>0.860</a:t>
                      </a:r>
                    </a:p>
                  </a:txBody>
                  <a:tcPr anchor="ctr"/>
                </a:tc>
                <a:extLst>
                  <a:ext uri="{0D108BD9-81ED-4DB2-BD59-A6C34878D82A}">
                    <a16:rowId xmlns:a16="http://schemas.microsoft.com/office/drawing/2014/main" val="1653063710"/>
                  </a:ext>
                </a:extLst>
              </a:tr>
              <a:tr h="919371">
                <a:tc>
                  <a:txBody>
                    <a:bodyPr/>
                    <a:lstStyle/>
                    <a:p>
                      <a:pPr algn="ctr"/>
                      <a:r>
                        <a:rPr lang="en-US" b="1" dirty="0"/>
                        <a:t>SVM</a:t>
                      </a:r>
                    </a:p>
                  </a:txBody>
                  <a:tcPr anchor="ctr"/>
                </a:tc>
                <a:tc>
                  <a:txBody>
                    <a:bodyPr/>
                    <a:lstStyle/>
                    <a:p>
                      <a:pPr algn="ctr"/>
                      <a:r>
                        <a:rPr lang="en-US" b="1" dirty="0">
                          <a:solidFill>
                            <a:srgbClr val="FF0000"/>
                          </a:solidFill>
                        </a:rPr>
                        <a:t>0.953</a:t>
                      </a:r>
                    </a:p>
                  </a:txBody>
                  <a:tcPr anchor="ctr"/>
                </a:tc>
                <a:tc>
                  <a:txBody>
                    <a:bodyPr/>
                    <a:lstStyle/>
                    <a:p>
                      <a:pPr algn="ctr"/>
                      <a:r>
                        <a:rPr lang="en-US" b="1" dirty="0">
                          <a:solidFill>
                            <a:srgbClr val="FF0000"/>
                          </a:solidFill>
                        </a:rPr>
                        <a:t>0.919</a:t>
                      </a:r>
                    </a:p>
                  </a:txBody>
                  <a:tcPr anchor="ctr"/>
                </a:tc>
                <a:tc>
                  <a:txBody>
                    <a:bodyPr/>
                    <a:lstStyle/>
                    <a:p>
                      <a:pPr algn="ctr"/>
                      <a:r>
                        <a:rPr lang="en-US" dirty="0"/>
                        <a:t>0.997</a:t>
                      </a:r>
                    </a:p>
                  </a:txBody>
                  <a:tcPr anchor="ctr"/>
                </a:tc>
                <a:tc>
                  <a:txBody>
                    <a:bodyPr/>
                    <a:lstStyle/>
                    <a:p>
                      <a:pPr algn="ctr"/>
                      <a:r>
                        <a:rPr lang="en-US" dirty="0"/>
                        <a:t>0.929</a:t>
                      </a:r>
                    </a:p>
                  </a:txBody>
                  <a:tcPr anchor="ctr"/>
                </a:tc>
                <a:extLst>
                  <a:ext uri="{0D108BD9-81ED-4DB2-BD59-A6C34878D82A}">
                    <a16:rowId xmlns:a16="http://schemas.microsoft.com/office/drawing/2014/main" val="2653499919"/>
                  </a:ext>
                </a:extLst>
              </a:tr>
              <a:tr h="987234">
                <a:tc>
                  <a:txBody>
                    <a:bodyPr/>
                    <a:lstStyle/>
                    <a:p>
                      <a:pPr algn="ctr"/>
                      <a:r>
                        <a:rPr lang="en-US" b="1" dirty="0"/>
                        <a:t>Naïve Bayes</a:t>
                      </a:r>
                    </a:p>
                  </a:txBody>
                  <a:tcPr anchor="ctr"/>
                </a:tc>
                <a:tc>
                  <a:txBody>
                    <a:bodyPr/>
                    <a:lstStyle/>
                    <a:p>
                      <a:pPr algn="ctr"/>
                      <a:r>
                        <a:rPr lang="en-US" b="1" dirty="0">
                          <a:solidFill>
                            <a:srgbClr val="FF0000"/>
                          </a:solidFill>
                        </a:rPr>
                        <a:t>0.937</a:t>
                      </a:r>
                    </a:p>
                  </a:txBody>
                  <a:tcPr anchor="ctr"/>
                </a:tc>
                <a:tc>
                  <a:txBody>
                    <a:bodyPr/>
                    <a:lstStyle/>
                    <a:p>
                      <a:pPr algn="ctr"/>
                      <a:r>
                        <a:rPr lang="en-US" b="1" dirty="0">
                          <a:solidFill>
                            <a:srgbClr val="FF0000"/>
                          </a:solidFill>
                        </a:rPr>
                        <a:t>0.929</a:t>
                      </a:r>
                    </a:p>
                  </a:txBody>
                  <a:tcPr anchor="ctr"/>
                </a:tc>
                <a:tc>
                  <a:txBody>
                    <a:bodyPr/>
                    <a:lstStyle/>
                    <a:p>
                      <a:pPr algn="ctr"/>
                      <a:r>
                        <a:rPr lang="en-US" dirty="0"/>
                        <a:t>0.937</a:t>
                      </a:r>
                    </a:p>
                  </a:txBody>
                  <a:tcPr anchor="ctr"/>
                </a:tc>
                <a:tc>
                  <a:txBody>
                    <a:bodyPr/>
                    <a:lstStyle/>
                    <a:p>
                      <a:pPr algn="ctr"/>
                      <a:r>
                        <a:rPr lang="en-US" dirty="0"/>
                        <a:t>0.904</a:t>
                      </a:r>
                    </a:p>
                  </a:txBody>
                  <a:tcPr anchor="ctr"/>
                </a:tc>
                <a:extLst>
                  <a:ext uri="{0D108BD9-81ED-4DB2-BD59-A6C34878D82A}">
                    <a16:rowId xmlns:a16="http://schemas.microsoft.com/office/drawing/2014/main" val="74246517"/>
                  </a:ext>
                </a:extLst>
              </a:tr>
            </a:tbl>
          </a:graphicData>
        </a:graphic>
      </p:graphicFrame>
    </p:spTree>
    <p:extLst>
      <p:ext uri="{BB962C8B-B14F-4D97-AF65-F5344CB8AC3E}">
        <p14:creationId xmlns:p14="http://schemas.microsoft.com/office/powerpoint/2010/main" val="2553507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2A46D-4E18-984D-BB73-6479577D0A78}"/>
              </a:ext>
            </a:extLst>
          </p:cNvPr>
          <p:cNvSpPr>
            <a:spLocks noGrp="1"/>
          </p:cNvSpPr>
          <p:nvPr>
            <p:ph type="title"/>
          </p:nvPr>
        </p:nvSpPr>
        <p:spPr/>
        <p:txBody>
          <a:bodyPr/>
          <a:lstStyle/>
          <a:p>
            <a:r>
              <a:rPr lang="en-US" dirty="0"/>
              <a:t>4. Modelling &amp; Evaluation</a:t>
            </a:r>
          </a:p>
        </p:txBody>
      </p:sp>
      <p:pic>
        <p:nvPicPr>
          <p:cNvPr id="5" name="Picture 4" descr="A screenshot of a cell phone&#10;&#10;Description automatically generated">
            <a:extLst>
              <a:ext uri="{FF2B5EF4-FFF2-40B4-BE49-F238E27FC236}">
                <a16:creationId xmlns:a16="http://schemas.microsoft.com/office/drawing/2014/main" id="{A601D58A-07FB-D94B-9E8A-13EAB7287CCC}"/>
              </a:ext>
            </a:extLst>
          </p:cNvPr>
          <p:cNvPicPr>
            <a:picLocks noChangeAspect="1"/>
          </p:cNvPicPr>
          <p:nvPr/>
        </p:nvPicPr>
        <p:blipFill>
          <a:blip r:embed="rId2"/>
          <a:stretch>
            <a:fillRect/>
          </a:stretch>
        </p:blipFill>
        <p:spPr>
          <a:xfrm>
            <a:off x="2592926" y="1787710"/>
            <a:ext cx="3819450" cy="32260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1EEBB40-047E-3B4C-BE1B-82017FFCCB79}"/>
              </a:ext>
            </a:extLst>
          </p:cNvPr>
          <p:cNvPicPr>
            <a:picLocks noChangeAspect="1"/>
          </p:cNvPicPr>
          <p:nvPr/>
        </p:nvPicPr>
        <p:blipFill>
          <a:blip r:embed="rId3"/>
          <a:stretch>
            <a:fillRect/>
          </a:stretch>
        </p:blipFill>
        <p:spPr>
          <a:xfrm>
            <a:off x="7241052" y="1787709"/>
            <a:ext cx="3888619" cy="3226033"/>
          </a:xfrm>
          <a:prstGeom prst="rect">
            <a:avLst/>
          </a:prstGeom>
        </p:spPr>
      </p:pic>
      <p:sp>
        <p:nvSpPr>
          <p:cNvPr id="8" name="TextBox 7">
            <a:extLst>
              <a:ext uri="{FF2B5EF4-FFF2-40B4-BE49-F238E27FC236}">
                <a16:creationId xmlns:a16="http://schemas.microsoft.com/office/drawing/2014/main" id="{BFC54502-515E-1F45-9CAF-865765D99B5A}"/>
              </a:ext>
            </a:extLst>
          </p:cNvPr>
          <p:cNvSpPr txBox="1"/>
          <p:nvPr/>
        </p:nvSpPr>
        <p:spPr>
          <a:xfrm>
            <a:off x="2592925" y="1429953"/>
            <a:ext cx="2794355" cy="369332"/>
          </a:xfrm>
          <a:prstGeom prst="rect">
            <a:avLst/>
          </a:prstGeom>
          <a:noFill/>
        </p:spPr>
        <p:txBody>
          <a:bodyPr wrap="none" rtlCol="0">
            <a:spAutoFit/>
          </a:bodyPr>
          <a:lstStyle/>
          <a:p>
            <a:r>
              <a:rPr lang="en-US" b="1" dirty="0"/>
              <a:t>Count vectorizer + SVM</a:t>
            </a:r>
          </a:p>
        </p:txBody>
      </p:sp>
      <p:sp>
        <p:nvSpPr>
          <p:cNvPr id="9" name="TextBox 8">
            <a:extLst>
              <a:ext uri="{FF2B5EF4-FFF2-40B4-BE49-F238E27FC236}">
                <a16:creationId xmlns:a16="http://schemas.microsoft.com/office/drawing/2014/main" id="{2A883A66-3BA1-1145-A25B-EDEE61C7E16C}"/>
              </a:ext>
            </a:extLst>
          </p:cNvPr>
          <p:cNvSpPr txBox="1"/>
          <p:nvPr/>
        </p:nvSpPr>
        <p:spPr>
          <a:xfrm>
            <a:off x="7241053" y="1429953"/>
            <a:ext cx="3677610" cy="369332"/>
          </a:xfrm>
          <a:prstGeom prst="rect">
            <a:avLst/>
          </a:prstGeom>
          <a:noFill/>
        </p:spPr>
        <p:txBody>
          <a:bodyPr wrap="none" rtlCol="0">
            <a:spAutoFit/>
          </a:bodyPr>
          <a:lstStyle/>
          <a:p>
            <a:r>
              <a:rPr lang="en-US" b="1" dirty="0"/>
              <a:t>Count vectorizer + Naïve Bayes</a:t>
            </a:r>
          </a:p>
        </p:txBody>
      </p:sp>
      <p:graphicFrame>
        <p:nvGraphicFramePr>
          <p:cNvPr id="10" name="Table 10">
            <a:extLst>
              <a:ext uri="{FF2B5EF4-FFF2-40B4-BE49-F238E27FC236}">
                <a16:creationId xmlns:a16="http://schemas.microsoft.com/office/drawing/2014/main" id="{4B5181C0-9EF9-D24C-891F-552F4C67034B}"/>
              </a:ext>
            </a:extLst>
          </p:cNvPr>
          <p:cNvGraphicFramePr>
            <a:graphicFrameLocks noGrp="1"/>
          </p:cNvGraphicFramePr>
          <p:nvPr>
            <p:extLst>
              <p:ext uri="{D42A27DB-BD31-4B8C-83A1-F6EECF244321}">
                <p14:modId xmlns:p14="http://schemas.microsoft.com/office/powerpoint/2010/main" val="579582015"/>
              </p:ext>
            </p:extLst>
          </p:nvPr>
        </p:nvGraphicFramePr>
        <p:xfrm>
          <a:off x="2592925" y="5013743"/>
          <a:ext cx="3680553" cy="1483360"/>
        </p:xfrm>
        <a:graphic>
          <a:graphicData uri="http://schemas.openxmlformats.org/drawingml/2006/table">
            <a:tbl>
              <a:tblPr firstRow="1" bandRow="1">
                <a:tableStyleId>{8A107856-5554-42FB-B03E-39F5DBC370BA}</a:tableStyleId>
              </a:tblPr>
              <a:tblGrid>
                <a:gridCol w="2361040">
                  <a:extLst>
                    <a:ext uri="{9D8B030D-6E8A-4147-A177-3AD203B41FA5}">
                      <a16:colId xmlns:a16="http://schemas.microsoft.com/office/drawing/2014/main" val="298377241"/>
                    </a:ext>
                  </a:extLst>
                </a:gridCol>
                <a:gridCol w="1319513">
                  <a:extLst>
                    <a:ext uri="{9D8B030D-6E8A-4147-A177-3AD203B41FA5}">
                      <a16:colId xmlns:a16="http://schemas.microsoft.com/office/drawing/2014/main" val="3548490904"/>
                    </a:ext>
                  </a:extLst>
                </a:gridCol>
              </a:tblGrid>
              <a:tr h="370840">
                <a:tc>
                  <a:txBody>
                    <a:bodyPr/>
                    <a:lstStyle/>
                    <a:p>
                      <a:r>
                        <a:rPr lang="en-US" b="0" dirty="0"/>
                        <a:t>Accuracy</a:t>
                      </a:r>
                    </a:p>
                  </a:txBody>
                  <a:tcPr/>
                </a:tc>
                <a:tc>
                  <a:txBody>
                    <a:bodyPr/>
                    <a:lstStyle/>
                    <a:p>
                      <a:pPr algn="ctr"/>
                      <a:r>
                        <a:rPr lang="en-US" b="0" dirty="0"/>
                        <a:t>88.1%</a:t>
                      </a:r>
                    </a:p>
                  </a:txBody>
                  <a:tcPr/>
                </a:tc>
                <a:extLst>
                  <a:ext uri="{0D108BD9-81ED-4DB2-BD59-A6C34878D82A}">
                    <a16:rowId xmlns:a16="http://schemas.microsoft.com/office/drawing/2014/main" val="1247610796"/>
                  </a:ext>
                </a:extLst>
              </a:tr>
              <a:tr h="370840">
                <a:tc>
                  <a:txBody>
                    <a:bodyPr/>
                    <a:lstStyle/>
                    <a:p>
                      <a:r>
                        <a:rPr lang="en-US" dirty="0"/>
                        <a:t>Sensitivity</a:t>
                      </a:r>
                    </a:p>
                  </a:txBody>
                  <a:tcPr/>
                </a:tc>
                <a:tc>
                  <a:txBody>
                    <a:bodyPr/>
                    <a:lstStyle/>
                    <a:p>
                      <a:pPr algn="ctr"/>
                      <a:r>
                        <a:rPr lang="en-US" dirty="0"/>
                        <a:t>89.0%</a:t>
                      </a:r>
                    </a:p>
                  </a:txBody>
                  <a:tcPr/>
                </a:tc>
                <a:extLst>
                  <a:ext uri="{0D108BD9-81ED-4DB2-BD59-A6C34878D82A}">
                    <a16:rowId xmlns:a16="http://schemas.microsoft.com/office/drawing/2014/main" val="1418337795"/>
                  </a:ext>
                </a:extLst>
              </a:tr>
              <a:tr h="370840">
                <a:tc>
                  <a:txBody>
                    <a:bodyPr/>
                    <a:lstStyle/>
                    <a:p>
                      <a:r>
                        <a:rPr lang="en-US" dirty="0"/>
                        <a:t>Specificity</a:t>
                      </a:r>
                    </a:p>
                  </a:txBody>
                  <a:tcPr/>
                </a:tc>
                <a:tc>
                  <a:txBody>
                    <a:bodyPr/>
                    <a:lstStyle/>
                    <a:p>
                      <a:pPr algn="ctr"/>
                      <a:r>
                        <a:rPr lang="en-US" dirty="0"/>
                        <a:t>87.1%</a:t>
                      </a:r>
                    </a:p>
                  </a:txBody>
                  <a:tcPr/>
                </a:tc>
                <a:extLst>
                  <a:ext uri="{0D108BD9-81ED-4DB2-BD59-A6C34878D82A}">
                    <a16:rowId xmlns:a16="http://schemas.microsoft.com/office/drawing/2014/main" val="3780137831"/>
                  </a:ext>
                </a:extLst>
              </a:tr>
              <a:tr h="370840">
                <a:tc>
                  <a:txBody>
                    <a:bodyPr/>
                    <a:lstStyle/>
                    <a:p>
                      <a:r>
                        <a:rPr lang="en-US" dirty="0"/>
                        <a:t>Precision</a:t>
                      </a:r>
                    </a:p>
                  </a:txBody>
                  <a:tcPr/>
                </a:tc>
                <a:tc>
                  <a:txBody>
                    <a:bodyPr/>
                    <a:lstStyle/>
                    <a:p>
                      <a:pPr algn="ctr"/>
                      <a:r>
                        <a:rPr lang="en-US" dirty="0"/>
                        <a:t>88.0%</a:t>
                      </a:r>
                    </a:p>
                  </a:txBody>
                  <a:tcPr/>
                </a:tc>
                <a:extLst>
                  <a:ext uri="{0D108BD9-81ED-4DB2-BD59-A6C34878D82A}">
                    <a16:rowId xmlns:a16="http://schemas.microsoft.com/office/drawing/2014/main" val="2128120313"/>
                  </a:ext>
                </a:extLst>
              </a:tr>
            </a:tbl>
          </a:graphicData>
        </a:graphic>
      </p:graphicFrame>
      <p:graphicFrame>
        <p:nvGraphicFramePr>
          <p:cNvPr id="11" name="Table 10">
            <a:extLst>
              <a:ext uri="{FF2B5EF4-FFF2-40B4-BE49-F238E27FC236}">
                <a16:creationId xmlns:a16="http://schemas.microsoft.com/office/drawing/2014/main" id="{B6FE508E-7C24-1B48-ADE2-B31A4B6BDAB3}"/>
              </a:ext>
            </a:extLst>
          </p:cNvPr>
          <p:cNvGraphicFramePr>
            <a:graphicFrameLocks noGrp="1"/>
          </p:cNvGraphicFramePr>
          <p:nvPr>
            <p:extLst>
              <p:ext uri="{D42A27DB-BD31-4B8C-83A1-F6EECF244321}">
                <p14:modId xmlns:p14="http://schemas.microsoft.com/office/powerpoint/2010/main" val="3227477084"/>
              </p:ext>
            </p:extLst>
          </p:nvPr>
        </p:nvGraphicFramePr>
        <p:xfrm>
          <a:off x="7449118" y="5013743"/>
          <a:ext cx="3680553" cy="1483360"/>
        </p:xfrm>
        <a:graphic>
          <a:graphicData uri="http://schemas.openxmlformats.org/drawingml/2006/table">
            <a:tbl>
              <a:tblPr firstRow="1" bandRow="1">
                <a:tableStyleId>{8A107856-5554-42FB-B03E-39F5DBC370BA}</a:tableStyleId>
              </a:tblPr>
              <a:tblGrid>
                <a:gridCol w="2361040">
                  <a:extLst>
                    <a:ext uri="{9D8B030D-6E8A-4147-A177-3AD203B41FA5}">
                      <a16:colId xmlns:a16="http://schemas.microsoft.com/office/drawing/2014/main" val="298377241"/>
                    </a:ext>
                  </a:extLst>
                </a:gridCol>
                <a:gridCol w="1319513">
                  <a:extLst>
                    <a:ext uri="{9D8B030D-6E8A-4147-A177-3AD203B41FA5}">
                      <a16:colId xmlns:a16="http://schemas.microsoft.com/office/drawing/2014/main" val="3548490904"/>
                    </a:ext>
                  </a:extLst>
                </a:gridCol>
              </a:tblGrid>
              <a:tr h="370840">
                <a:tc>
                  <a:txBody>
                    <a:bodyPr/>
                    <a:lstStyle/>
                    <a:p>
                      <a:r>
                        <a:rPr lang="en-US" b="0" dirty="0"/>
                        <a:t>Accuracy</a:t>
                      </a:r>
                    </a:p>
                  </a:txBody>
                  <a:tcPr/>
                </a:tc>
                <a:tc>
                  <a:txBody>
                    <a:bodyPr/>
                    <a:lstStyle/>
                    <a:p>
                      <a:pPr algn="ctr"/>
                      <a:r>
                        <a:rPr lang="en-US" b="0" dirty="0"/>
                        <a:t>91.4%</a:t>
                      </a:r>
                    </a:p>
                  </a:txBody>
                  <a:tcPr/>
                </a:tc>
                <a:extLst>
                  <a:ext uri="{0D108BD9-81ED-4DB2-BD59-A6C34878D82A}">
                    <a16:rowId xmlns:a16="http://schemas.microsoft.com/office/drawing/2014/main" val="1247610796"/>
                  </a:ext>
                </a:extLst>
              </a:tr>
              <a:tr h="370840">
                <a:tc>
                  <a:txBody>
                    <a:bodyPr/>
                    <a:lstStyle/>
                    <a:p>
                      <a:r>
                        <a:rPr lang="en-US" dirty="0"/>
                        <a:t>Sensitivity</a:t>
                      </a:r>
                    </a:p>
                  </a:txBody>
                  <a:tcPr/>
                </a:tc>
                <a:tc>
                  <a:txBody>
                    <a:bodyPr/>
                    <a:lstStyle/>
                    <a:p>
                      <a:pPr algn="ctr"/>
                      <a:r>
                        <a:rPr lang="en-US" dirty="0"/>
                        <a:t>89.7%</a:t>
                      </a:r>
                    </a:p>
                  </a:txBody>
                  <a:tcPr/>
                </a:tc>
                <a:extLst>
                  <a:ext uri="{0D108BD9-81ED-4DB2-BD59-A6C34878D82A}">
                    <a16:rowId xmlns:a16="http://schemas.microsoft.com/office/drawing/2014/main" val="1418337795"/>
                  </a:ext>
                </a:extLst>
              </a:tr>
              <a:tr h="370840">
                <a:tc>
                  <a:txBody>
                    <a:bodyPr/>
                    <a:lstStyle/>
                    <a:p>
                      <a:r>
                        <a:rPr lang="en-US" dirty="0"/>
                        <a:t>Specificity</a:t>
                      </a:r>
                    </a:p>
                  </a:txBody>
                  <a:tcPr/>
                </a:tc>
                <a:tc>
                  <a:txBody>
                    <a:bodyPr/>
                    <a:lstStyle/>
                    <a:p>
                      <a:pPr algn="ctr"/>
                      <a:r>
                        <a:rPr lang="en-US" dirty="0"/>
                        <a:t>93.1%</a:t>
                      </a:r>
                    </a:p>
                  </a:txBody>
                  <a:tcPr/>
                </a:tc>
                <a:extLst>
                  <a:ext uri="{0D108BD9-81ED-4DB2-BD59-A6C34878D82A}">
                    <a16:rowId xmlns:a16="http://schemas.microsoft.com/office/drawing/2014/main" val="3780137831"/>
                  </a:ext>
                </a:extLst>
              </a:tr>
              <a:tr h="370840">
                <a:tc>
                  <a:txBody>
                    <a:bodyPr/>
                    <a:lstStyle/>
                    <a:p>
                      <a:r>
                        <a:rPr lang="en-US" dirty="0"/>
                        <a:t>Precision</a:t>
                      </a:r>
                    </a:p>
                  </a:txBody>
                  <a:tcPr/>
                </a:tc>
                <a:tc>
                  <a:txBody>
                    <a:bodyPr/>
                    <a:lstStyle/>
                    <a:p>
                      <a:pPr algn="ctr"/>
                      <a:r>
                        <a:rPr lang="en-US" dirty="0"/>
                        <a:t>93.3%</a:t>
                      </a:r>
                    </a:p>
                  </a:txBody>
                  <a:tcPr/>
                </a:tc>
                <a:extLst>
                  <a:ext uri="{0D108BD9-81ED-4DB2-BD59-A6C34878D82A}">
                    <a16:rowId xmlns:a16="http://schemas.microsoft.com/office/drawing/2014/main" val="2128120313"/>
                  </a:ext>
                </a:extLst>
              </a:tr>
            </a:tbl>
          </a:graphicData>
        </a:graphic>
      </p:graphicFrame>
    </p:spTree>
    <p:extLst>
      <p:ext uri="{BB962C8B-B14F-4D97-AF65-F5344CB8AC3E}">
        <p14:creationId xmlns:p14="http://schemas.microsoft.com/office/powerpoint/2010/main" val="255448237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1626</TotalTime>
  <Words>740</Words>
  <Application>Microsoft Macintosh PowerPoint</Application>
  <PresentationFormat>Widescreen</PresentationFormat>
  <Paragraphs>171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Century Gothic</vt:lpstr>
      <vt:lpstr>Goudy Old Style</vt:lpstr>
      <vt:lpstr>Wingdings 3</vt:lpstr>
      <vt:lpstr>Wisp</vt:lpstr>
      <vt:lpstr>WOMEN SUPPORT GROUP</vt:lpstr>
      <vt:lpstr>Problem Statement</vt:lpstr>
      <vt:lpstr>1. Gather Data</vt:lpstr>
      <vt:lpstr>2. Prepare Data</vt:lpstr>
      <vt:lpstr>2. Prepare Data</vt:lpstr>
      <vt:lpstr>3. Exploratory Data Analysis</vt:lpstr>
      <vt:lpstr>3. Exploratory Data Analysis</vt:lpstr>
      <vt:lpstr>4. Modelling &amp; Evaluation</vt:lpstr>
      <vt:lpstr>4. Modelling &amp; Evaluation</vt:lpstr>
      <vt:lpstr>4. Modelling &amp; Evaluation</vt:lpstr>
      <vt:lpstr>4. Modelling &amp; Evaluation</vt:lpstr>
      <vt:lpstr>5. Key Observations &amp; Conclusion </vt:lpstr>
      <vt:lpstr>5. Key Observations &amp; Conclusion</vt:lpstr>
      <vt:lpstr>THE END ~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SUPPORT GROUP</dc:title>
  <dc:creator>Chi Man Wong</dc:creator>
  <cp:lastModifiedBy>Chi Man Wong</cp:lastModifiedBy>
  <cp:revision>35</cp:revision>
  <dcterms:created xsi:type="dcterms:W3CDTF">2020-09-08T02:29:41Z</dcterms:created>
  <dcterms:modified xsi:type="dcterms:W3CDTF">2020-09-10T23:18:49Z</dcterms:modified>
</cp:coreProperties>
</file>